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0"/>
  </p:notesMasterIdLst>
  <p:sldIdLst>
    <p:sldId id="256" r:id="rId2"/>
    <p:sldId id="261" r:id="rId3"/>
    <p:sldId id="262" r:id="rId4"/>
    <p:sldId id="259" r:id="rId5"/>
    <p:sldId id="258" r:id="rId6"/>
    <p:sldId id="263" r:id="rId7"/>
    <p:sldId id="265" r:id="rId8"/>
    <p:sldId id="264" r:id="rId9"/>
  </p:sldIdLst>
  <p:sldSz cx="9144000" cy="5143500" type="screen16x9"/>
  <p:notesSz cx="6858000" cy="9144000"/>
  <p:embeddedFontLst>
    <p:embeddedFont>
      <p:font typeface="Montserrat" pitchFamily="2" charset="-52"/>
      <p:regular r:id="rId11"/>
      <p:bold r:id="rId12"/>
      <p:italic r:id="rId13"/>
      <p:boldItalic r:id="rId1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83C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1648" autoAdjust="0"/>
  </p:normalViewPr>
  <p:slideViewPr>
    <p:cSldViewPr snapToGrid="0">
      <p:cViewPr>
        <p:scale>
          <a:sx n="125" d="100"/>
          <a:sy n="125" d="100"/>
        </p:scale>
        <p:origin x="1194" y="49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f58688349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f58688349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f586883494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f586883494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56202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f586883494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f586883494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78914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cc062e1a6c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cc062e1a6c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На графике мы видим поразительный рост </a:t>
            </a:r>
            <a:r>
              <a:rPr lang="en-US" dirty="0"/>
              <a:t>Wildberries, </a:t>
            </a:r>
            <a:r>
              <a:rPr lang="ru-RU" dirty="0"/>
              <a:t>за 5 лет обороты компании выросли в 27 раз и уверенный рост </a:t>
            </a:r>
            <a:r>
              <a:rPr lang="en-US" dirty="0"/>
              <a:t>Ozon.</a:t>
            </a:r>
            <a:r>
              <a:rPr lang="ru-RU" dirty="0"/>
              <a:t> Этот как мы убедились ранее обе компании выделяют не менее трети своей главной страницы одежде и аксессуарам, что показывает потребности их целевой аудитории. При этом график не берет в расчет иностранные компании (</a:t>
            </a:r>
            <a:r>
              <a:rPr lang="en-US" dirty="0" err="1"/>
              <a:t>Aliexpress</a:t>
            </a:r>
            <a:r>
              <a:rPr lang="en-US" dirty="0"/>
              <a:t>, Poison</a:t>
            </a:r>
            <a:r>
              <a:rPr lang="ru-RU" dirty="0"/>
              <a:t>), более мелкие сервисы (Яндекс лавка, </a:t>
            </a:r>
            <a:r>
              <a:rPr lang="en-US" dirty="0"/>
              <a:t>Lamoda</a:t>
            </a:r>
            <a:r>
              <a:rPr lang="ru-RU" dirty="0"/>
              <a:t>)</a:t>
            </a:r>
            <a:r>
              <a:rPr lang="en-US" dirty="0"/>
              <a:t> </a:t>
            </a:r>
            <a:r>
              <a:rPr lang="ru-RU" dirty="0"/>
              <a:t>и офлайн магазины. Однако, по  данным РБК рост оборотов одежды в России составил 7</a:t>
            </a:r>
            <a:r>
              <a:rPr lang="en-US" dirty="0"/>
              <a:t>,6% </a:t>
            </a:r>
            <a:r>
              <a:rPr lang="ru-RU" dirty="0"/>
              <a:t>что более чем в половину закрывает упадок 2022 года, связанный с уходом иностранных компаний</a:t>
            </a: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cc062e1a6c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2cc062e1a6c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cc062e1a6c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2cc062e1a6c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Преимущества </a:t>
            </a:r>
            <a:r>
              <a:rPr lang="en-US" dirty="0" err="1"/>
              <a:t>Andorid</a:t>
            </a:r>
            <a:r>
              <a:rPr lang="en-US" dirty="0"/>
              <a:t> Studio: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- </a:t>
            </a:r>
            <a:r>
              <a:rPr lang="ru-RU" dirty="0"/>
              <a:t>Встроенный эмулятор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 - Многоязычная поддержка. Позволяет переводить приложение на различные языки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 - Широкое сообщество и поддержка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 - Интеграция </a:t>
            </a:r>
            <a:r>
              <a:rPr lang="en-US" dirty="0"/>
              <a:t>Kotlin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Преимущества </a:t>
            </a:r>
            <a:r>
              <a:rPr lang="en-US" dirty="0"/>
              <a:t>Kotlin: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 - Полная совместимость с </a:t>
            </a:r>
            <a:r>
              <a:rPr lang="en-US" dirty="0"/>
              <a:t>Java</a:t>
            </a:r>
            <a:br>
              <a:rPr lang="en-US" dirty="0"/>
            </a:br>
            <a:r>
              <a:rPr lang="en-US" dirty="0"/>
              <a:t>- </a:t>
            </a:r>
            <a:r>
              <a:rPr lang="ru-RU" dirty="0"/>
              <a:t>Нативный язык </a:t>
            </a:r>
            <a:r>
              <a:rPr lang="en-US" dirty="0"/>
              <a:t>Android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- </a:t>
            </a:r>
            <a:r>
              <a:rPr lang="ru-RU" dirty="0"/>
              <a:t>Поддержка </a:t>
            </a:r>
            <a:r>
              <a:rPr lang="ru-RU" dirty="0" err="1"/>
              <a:t>корутин</a:t>
            </a:r>
            <a:r>
              <a:rPr lang="ru-RU" dirty="0"/>
              <a:t>, что ускоряет процессы связанные с работой с базой данных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-RU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Для реализации Базы данных была выбрана библиотека </a:t>
            </a:r>
            <a:r>
              <a:rPr lang="en-US" dirty="0"/>
              <a:t>Room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ru-RU" dirty="0"/>
              <a:t>Удобство работы с </a:t>
            </a:r>
            <a:r>
              <a:rPr lang="ru-RU" dirty="0" err="1"/>
              <a:t>LiveData</a:t>
            </a:r>
            <a:r>
              <a:rPr lang="ru-RU" dirty="0"/>
              <a:t> и </a:t>
            </a:r>
            <a:r>
              <a:rPr lang="ru-RU" dirty="0" err="1"/>
              <a:t>Kotlin</a:t>
            </a:r>
            <a:r>
              <a:rPr lang="ru-RU" dirty="0"/>
              <a:t> </a:t>
            </a:r>
            <a:r>
              <a:rPr lang="ru-RU" dirty="0" err="1"/>
              <a:t>Coroutines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dirty="0"/>
              <a:t>- </a:t>
            </a:r>
            <a:r>
              <a:rPr lang="ru-RU" dirty="0"/>
              <a:t>Поддержка типизированных запросов:</a:t>
            </a:r>
          </a:p>
        </p:txBody>
      </p:sp>
    </p:spTree>
    <p:extLst>
      <p:ext uri="{BB962C8B-B14F-4D97-AF65-F5344CB8AC3E}">
        <p14:creationId xmlns:p14="http://schemas.microsoft.com/office/powerpoint/2010/main" val="21401658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cc062e1a6c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2cc062e1a6c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87227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f58688349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f58688349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22871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Relationship Id="rId9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15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75000"/>
            <a:lumOff val="25000"/>
          </a:schemeClr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0" y="0"/>
            <a:ext cx="9144000" cy="7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Министерство образования Новосибирской области</a:t>
            </a:r>
            <a:endParaRPr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ГБПОУ НСО «Новосибирский авиационный технический колледж имени Б.С. Галущака»</a:t>
            </a:r>
            <a:endParaRPr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8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5" name="Google Shape;55;p13"/>
          <p:cNvSpPr txBox="1"/>
          <p:nvPr/>
        </p:nvSpPr>
        <p:spPr>
          <a:xfrm>
            <a:off x="1087925" y="1655576"/>
            <a:ext cx="7031100" cy="94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800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Разработка мобильного приложения</a:t>
            </a:r>
            <a:br>
              <a:rPr lang="ru" sz="3000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ru" sz="3000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Электронный Гардероб</a:t>
            </a:r>
            <a:endParaRPr sz="3000" b="1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800" dirty="0">
              <a:solidFill>
                <a:schemeClr val="dk2"/>
              </a:solidFill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6763625" y="3507650"/>
            <a:ext cx="2178300" cy="4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Некрасов Я. А.</a:t>
            </a:r>
            <a:endParaRPr sz="1800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7" name="Google Shape;57;p13"/>
          <p:cNvSpPr txBox="1"/>
          <p:nvPr/>
        </p:nvSpPr>
        <p:spPr>
          <a:xfrm>
            <a:off x="4179450" y="4545625"/>
            <a:ext cx="785100" cy="41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2024</a:t>
            </a:r>
            <a:endParaRPr sz="1800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75000"/>
            <a:lumOff val="25000"/>
          </a:schemeClr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8D996798-DD57-49D1-868D-2017B25A9DBE}"/>
              </a:ext>
            </a:extLst>
          </p:cNvPr>
          <p:cNvSpPr txBox="1"/>
          <p:nvPr/>
        </p:nvSpPr>
        <p:spPr>
          <a:xfrm>
            <a:off x="5968364" y="180975"/>
            <a:ext cx="28765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Montserrat" panose="00000500000000000000" pitchFamily="2" charset="-52"/>
              </a:rPr>
              <a:t>Wildberries</a:t>
            </a:r>
            <a:endParaRPr lang="ru-RU" sz="3200" b="1" dirty="0">
              <a:solidFill>
                <a:schemeClr val="bg1"/>
              </a:solidFill>
              <a:latin typeface="Montserrat" panose="00000500000000000000" pitchFamily="2" charset="-52"/>
            </a:endParaRPr>
          </a:p>
        </p:txBody>
      </p:sp>
      <p:grpSp>
        <p:nvGrpSpPr>
          <p:cNvPr id="18" name="Группа 17">
            <a:extLst>
              <a:ext uri="{FF2B5EF4-FFF2-40B4-BE49-F238E27FC236}">
                <a16:creationId xmlns:a16="http://schemas.microsoft.com/office/drawing/2014/main" id="{DF3B2971-368E-4F84-8C29-CB141CF763B1}"/>
              </a:ext>
            </a:extLst>
          </p:cNvPr>
          <p:cNvGrpSpPr/>
          <p:nvPr/>
        </p:nvGrpSpPr>
        <p:grpSpPr>
          <a:xfrm>
            <a:off x="0" y="0"/>
            <a:ext cx="5701277" cy="24949435"/>
            <a:chOff x="-31996" y="-6978835"/>
            <a:chExt cx="5701277" cy="24949435"/>
          </a:xfrm>
        </p:grpSpPr>
        <p:grpSp>
          <p:nvGrpSpPr>
            <p:cNvPr id="14" name="Группа 13">
              <a:extLst>
                <a:ext uri="{FF2B5EF4-FFF2-40B4-BE49-F238E27FC236}">
                  <a16:creationId xmlns:a16="http://schemas.microsoft.com/office/drawing/2014/main" id="{ABADE434-5B36-4E4B-9071-11C58920B547}"/>
                </a:ext>
              </a:extLst>
            </p:cNvPr>
            <p:cNvGrpSpPr/>
            <p:nvPr/>
          </p:nvGrpSpPr>
          <p:grpSpPr>
            <a:xfrm>
              <a:off x="0" y="-6978835"/>
              <a:ext cx="5669281" cy="12122335"/>
              <a:chOff x="0" y="0"/>
              <a:chExt cx="5669281" cy="12122335"/>
            </a:xfrm>
          </p:grpSpPr>
          <p:pic>
            <p:nvPicPr>
              <p:cNvPr id="3" name="Рисунок 2">
                <a:extLst>
                  <a:ext uri="{FF2B5EF4-FFF2-40B4-BE49-F238E27FC236}">
                    <a16:creationId xmlns:a16="http://schemas.microsoft.com/office/drawing/2014/main" id="{7782C67F-01F5-4B8D-B57D-64A0F4B720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0"/>
                <a:ext cx="5669280" cy="1701136"/>
              </a:xfrm>
              <a:prstGeom prst="rect">
                <a:avLst/>
              </a:prstGeom>
            </p:spPr>
          </p:pic>
          <p:pic>
            <p:nvPicPr>
              <p:cNvPr id="5" name="Рисунок 4">
                <a:extLst>
                  <a:ext uri="{FF2B5EF4-FFF2-40B4-BE49-F238E27FC236}">
                    <a16:creationId xmlns:a16="http://schemas.microsoft.com/office/drawing/2014/main" id="{A2AB3AF4-9708-4A19-AE32-A87CCF0F14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0" y="1701136"/>
                <a:ext cx="5669280" cy="2518496"/>
              </a:xfrm>
              <a:prstGeom prst="rect">
                <a:avLst/>
              </a:prstGeom>
            </p:spPr>
          </p:pic>
          <p:pic>
            <p:nvPicPr>
              <p:cNvPr id="7" name="Рисунок 6">
                <a:extLst>
                  <a:ext uri="{FF2B5EF4-FFF2-40B4-BE49-F238E27FC236}">
                    <a16:creationId xmlns:a16="http://schemas.microsoft.com/office/drawing/2014/main" id="{D9D3C03A-FD4B-433F-B26C-68E5EBF35C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0" y="4219632"/>
                <a:ext cx="5669280" cy="2520075"/>
              </a:xfrm>
              <a:prstGeom prst="rect">
                <a:avLst/>
              </a:prstGeom>
            </p:spPr>
          </p:pic>
          <p:pic>
            <p:nvPicPr>
              <p:cNvPr id="9" name="Рисунок 8">
                <a:extLst>
                  <a:ext uri="{FF2B5EF4-FFF2-40B4-BE49-F238E27FC236}">
                    <a16:creationId xmlns:a16="http://schemas.microsoft.com/office/drawing/2014/main" id="{471A2E42-3F1A-4BE1-990A-948BA34FD08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0" y="6738128"/>
                <a:ext cx="5669280" cy="1795331"/>
              </a:xfrm>
              <a:prstGeom prst="rect">
                <a:avLst/>
              </a:prstGeom>
            </p:spPr>
          </p:pic>
          <p:pic>
            <p:nvPicPr>
              <p:cNvPr id="11" name="Рисунок 10">
                <a:extLst>
                  <a:ext uri="{FF2B5EF4-FFF2-40B4-BE49-F238E27FC236}">
                    <a16:creationId xmlns:a16="http://schemas.microsoft.com/office/drawing/2014/main" id="{F2BC44B2-4607-4C3A-9491-1F797EE7AE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0" y="8533460"/>
                <a:ext cx="5669280" cy="1803052"/>
              </a:xfrm>
              <a:prstGeom prst="rect">
                <a:avLst/>
              </a:prstGeom>
            </p:spPr>
          </p:pic>
          <p:pic>
            <p:nvPicPr>
              <p:cNvPr id="13" name="Рисунок 12">
                <a:extLst>
                  <a:ext uri="{FF2B5EF4-FFF2-40B4-BE49-F238E27FC236}">
                    <a16:creationId xmlns:a16="http://schemas.microsoft.com/office/drawing/2014/main" id="{AEADAABF-84EF-4364-B64C-7EE62265FD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" y="10336512"/>
                <a:ext cx="5669280" cy="1785823"/>
              </a:xfrm>
              <a:prstGeom prst="rect">
                <a:avLst/>
              </a:prstGeom>
            </p:spPr>
          </p:pic>
        </p:grpSp>
        <p:grpSp>
          <p:nvGrpSpPr>
            <p:cNvPr id="17" name="Группа 16">
              <a:extLst>
                <a:ext uri="{FF2B5EF4-FFF2-40B4-BE49-F238E27FC236}">
                  <a16:creationId xmlns:a16="http://schemas.microsoft.com/office/drawing/2014/main" id="{AD822CD6-CF9A-48FF-8A27-51EF7DE710DC}"/>
                </a:ext>
              </a:extLst>
            </p:cNvPr>
            <p:cNvGrpSpPr/>
            <p:nvPr/>
          </p:nvGrpSpPr>
          <p:grpSpPr>
            <a:xfrm>
              <a:off x="-31996" y="5195721"/>
              <a:ext cx="5701275" cy="12774879"/>
              <a:chOff x="-31995" y="5143500"/>
              <a:chExt cx="5701275" cy="12774879"/>
            </a:xfrm>
          </p:grpSpPr>
          <p:pic>
            <p:nvPicPr>
              <p:cNvPr id="4" name="Рисунок 3">
                <a:extLst>
                  <a:ext uri="{FF2B5EF4-FFF2-40B4-BE49-F238E27FC236}">
                    <a16:creationId xmlns:a16="http://schemas.microsoft.com/office/drawing/2014/main" id="{768BD3DA-488F-44BD-9899-AF351F7762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-15510" y="5143500"/>
                <a:ext cx="5669280" cy="4177364"/>
              </a:xfrm>
              <a:prstGeom prst="rect">
                <a:avLst/>
              </a:prstGeom>
            </p:spPr>
          </p:pic>
          <p:pic>
            <p:nvPicPr>
              <p:cNvPr id="8" name="Рисунок 7">
                <a:extLst>
                  <a:ext uri="{FF2B5EF4-FFF2-40B4-BE49-F238E27FC236}">
                    <a16:creationId xmlns:a16="http://schemas.microsoft.com/office/drawing/2014/main" id="{FF58011A-1DD1-47E5-8728-D0F380477B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-31995" y="9320864"/>
                <a:ext cx="5685765" cy="4511649"/>
              </a:xfrm>
              <a:prstGeom prst="rect">
                <a:avLst/>
              </a:prstGeom>
            </p:spPr>
          </p:pic>
          <p:pic>
            <p:nvPicPr>
              <p:cNvPr id="12" name="Рисунок 11">
                <a:extLst>
                  <a:ext uri="{FF2B5EF4-FFF2-40B4-BE49-F238E27FC236}">
                    <a16:creationId xmlns:a16="http://schemas.microsoft.com/office/drawing/2014/main" id="{3214401A-175F-415C-B21C-7D1CABB626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-31994" y="13778876"/>
                <a:ext cx="5701274" cy="4139503"/>
              </a:xfrm>
              <a:prstGeom prst="rect">
                <a:avLst/>
              </a:prstGeom>
            </p:spPr>
          </p:pic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1BBC8311-6A7D-48AF-ABD6-3B33B3584AF5}"/>
              </a:ext>
            </a:extLst>
          </p:cNvPr>
          <p:cNvSpPr txBox="1"/>
          <p:nvPr/>
        </p:nvSpPr>
        <p:spPr>
          <a:xfrm>
            <a:off x="5984362" y="1228158"/>
            <a:ext cx="287655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Крупнейший онлайн магазин России 2016 – 2020 годов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66A9016-3B1C-4057-AFE9-3890C5AC39EF}"/>
              </a:ext>
            </a:extLst>
          </p:cNvPr>
          <p:cNvSpPr txBox="1"/>
          <p:nvPr/>
        </p:nvSpPr>
        <p:spPr>
          <a:xfrm>
            <a:off x="6060562" y="2323833"/>
            <a:ext cx="28765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Работает более чем в 10 странах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BF596A4-8616-4EDF-B967-0385687FB19B}"/>
              </a:ext>
            </a:extLst>
          </p:cNvPr>
          <p:cNvSpPr txBox="1"/>
          <p:nvPr/>
        </p:nvSpPr>
        <p:spPr>
          <a:xfrm>
            <a:off x="6060562" y="3342621"/>
            <a:ext cx="287655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За второе полугодие 2023 заработок составил 1,22 трлн рублей</a:t>
            </a:r>
          </a:p>
        </p:txBody>
      </p:sp>
    </p:spTree>
    <p:extLst>
      <p:ext uri="{BB962C8B-B14F-4D97-AF65-F5344CB8AC3E}">
        <p14:creationId xmlns:p14="http://schemas.microsoft.com/office/powerpoint/2010/main" val="34125274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1.35802E-6 L -0.0033 -1.35124 " pathEditMode="relative" rAng="0" ptsTypes="AA">
                                      <p:cBhvr>
                                        <p:cTn id="6" dur="1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4" y="-675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75000"/>
            <a:lumOff val="25000"/>
          </a:schemeClr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Группа 17">
            <a:extLst>
              <a:ext uri="{FF2B5EF4-FFF2-40B4-BE49-F238E27FC236}">
                <a16:creationId xmlns:a16="http://schemas.microsoft.com/office/drawing/2014/main" id="{DF3B2971-368E-4F84-8C29-CB141CF763B1}"/>
              </a:ext>
            </a:extLst>
          </p:cNvPr>
          <p:cNvGrpSpPr/>
          <p:nvPr/>
        </p:nvGrpSpPr>
        <p:grpSpPr>
          <a:xfrm>
            <a:off x="-31998" y="-6972300"/>
            <a:ext cx="5701277" cy="24949435"/>
            <a:chOff x="-31996" y="-6978835"/>
            <a:chExt cx="5701277" cy="24949435"/>
          </a:xfrm>
        </p:grpSpPr>
        <p:grpSp>
          <p:nvGrpSpPr>
            <p:cNvPr id="14" name="Группа 13">
              <a:extLst>
                <a:ext uri="{FF2B5EF4-FFF2-40B4-BE49-F238E27FC236}">
                  <a16:creationId xmlns:a16="http://schemas.microsoft.com/office/drawing/2014/main" id="{ABADE434-5B36-4E4B-9071-11C58920B547}"/>
                </a:ext>
              </a:extLst>
            </p:cNvPr>
            <p:cNvGrpSpPr/>
            <p:nvPr/>
          </p:nvGrpSpPr>
          <p:grpSpPr>
            <a:xfrm>
              <a:off x="0" y="-6978835"/>
              <a:ext cx="5669281" cy="12122335"/>
              <a:chOff x="0" y="0"/>
              <a:chExt cx="5669281" cy="12122335"/>
            </a:xfrm>
          </p:grpSpPr>
          <p:pic>
            <p:nvPicPr>
              <p:cNvPr id="3" name="Рисунок 2">
                <a:extLst>
                  <a:ext uri="{FF2B5EF4-FFF2-40B4-BE49-F238E27FC236}">
                    <a16:creationId xmlns:a16="http://schemas.microsoft.com/office/drawing/2014/main" id="{7782C67F-01F5-4B8D-B57D-64A0F4B720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0"/>
                <a:ext cx="5669280" cy="1701136"/>
              </a:xfrm>
              <a:prstGeom prst="rect">
                <a:avLst/>
              </a:prstGeom>
            </p:spPr>
          </p:pic>
          <p:pic>
            <p:nvPicPr>
              <p:cNvPr id="5" name="Рисунок 4">
                <a:extLst>
                  <a:ext uri="{FF2B5EF4-FFF2-40B4-BE49-F238E27FC236}">
                    <a16:creationId xmlns:a16="http://schemas.microsoft.com/office/drawing/2014/main" id="{A2AB3AF4-9708-4A19-AE32-A87CCF0F14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0" y="1701136"/>
                <a:ext cx="5669280" cy="2518496"/>
              </a:xfrm>
              <a:prstGeom prst="rect">
                <a:avLst/>
              </a:prstGeom>
            </p:spPr>
          </p:pic>
          <p:pic>
            <p:nvPicPr>
              <p:cNvPr id="7" name="Рисунок 6">
                <a:extLst>
                  <a:ext uri="{FF2B5EF4-FFF2-40B4-BE49-F238E27FC236}">
                    <a16:creationId xmlns:a16="http://schemas.microsoft.com/office/drawing/2014/main" id="{D9D3C03A-FD4B-433F-B26C-68E5EBF35C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0" y="4219632"/>
                <a:ext cx="5669280" cy="2520075"/>
              </a:xfrm>
              <a:prstGeom prst="rect">
                <a:avLst/>
              </a:prstGeom>
            </p:spPr>
          </p:pic>
          <p:pic>
            <p:nvPicPr>
              <p:cNvPr id="9" name="Рисунок 8">
                <a:extLst>
                  <a:ext uri="{FF2B5EF4-FFF2-40B4-BE49-F238E27FC236}">
                    <a16:creationId xmlns:a16="http://schemas.microsoft.com/office/drawing/2014/main" id="{471A2E42-3F1A-4BE1-990A-948BA34FD08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0" y="6738128"/>
                <a:ext cx="5669280" cy="1795331"/>
              </a:xfrm>
              <a:prstGeom prst="rect">
                <a:avLst/>
              </a:prstGeom>
            </p:spPr>
          </p:pic>
          <p:pic>
            <p:nvPicPr>
              <p:cNvPr id="11" name="Рисунок 10">
                <a:extLst>
                  <a:ext uri="{FF2B5EF4-FFF2-40B4-BE49-F238E27FC236}">
                    <a16:creationId xmlns:a16="http://schemas.microsoft.com/office/drawing/2014/main" id="{F2BC44B2-4607-4C3A-9491-1F797EE7AE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0" y="8533460"/>
                <a:ext cx="5669280" cy="1803052"/>
              </a:xfrm>
              <a:prstGeom prst="rect">
                <a:avLst/>
              </a:prstGeom>
            </p:spPr>
          </p:pic>
          <p:pic>
            <p:nvPicPr>
              <p:cNvPr id="13" name="Рисунок 12">
                <a:extLst>
                  <a:ext uri="{FF2B5EF4-FFF2-40B4-BE49-F238E27FC236}">
                    <a16:creationId xmlns:a16="http://schemas.microsoft.com/office/drawing/2014/main" id="{AEADAABF-84EF-4364-B64C-7EE62265FD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" y="10336512"/>
                <a:ext cx="5669280" cy="1785823"/>
              </a:xfrm>
              <a:prstGeom prst="rect">
                <a:avLst/>
              </a:prstGeom>
            </p:spPr>
          </p:pic>
        </p:grpSp>
        <p:grpSp>
          <p:nvGrpSpPr>
            <p:cNvPr id="17" name="Группа 16">
              <a:extLst>
                <a:ext uri="{FF2B5EF4-FFF2-40B4-BE49-F238E27FC236}">
                  <a16:creationId xmlns:a16="http://schemas.microsoft.com/office/drawing/2014/main" id="{AD822CD6-CF9A-48FF-8A27-51EF7DE710DC}"/>
                </a:ext>
              </a:extLst>
            </p:cNvPr>
            <p:cNvGrpSpPr/>
            <p:nvPr/>
          </p:nvGrpSpPr>
          <p:grpSpPr>
            <a:xfrm>
              <a:off x="-31996" y="5195721"/>
              <a:ext cx="5701275" cy="12774879"/>
              <a:chOff x="-31995" y="5143500"/>
              <a:chExt cx="5701275" cy="12774879"/>
            </a:xfrm>
          </p:grpSpPr>
          <p:pic>
            <p:nvPicPr>
              <p:cNvPr id="4" name="Рисунок 3">
                <a:extLst>
                  <a:ext uri="{FF2B5EF4-FFF2-40B4-BE49-F238E27FC236}">
                    <a16:creationId xmlns:a16="http://schemas.microsoft.com/office/drawing/2014/main" id="{768BD3DA-488F-44BD-9899-AF351F7762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-15510" y="5143500"/>
                <a:ext cx="5669280" cy="4177364"/>
              </a:xfrm>
              <a:prstGeom prst="rect">
                <a:avLst/>
              </a:prstGeom>
            </p:spPr>
          </p:pic>
          <p:pic>
            <p:nvPicPr>
              <p:cNvPr id="8" name="Рисунок 7">
                <a:extLst>
                  <a:ext uri="{FF2B5EF4-FFF2-40B4-BE49-F238E27FC236}">
                    <a16:creationId xmlns:a16="http://schemas.microsoft.com/office/drawing/2014/main" id="{FF58011A-1DD1-47E5-8728-D0F380477B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-31995" y="9320864"/>
                <a:ext cx="5685765" cy="4511649"/>
              </a:xfrm>
              <a:prstGeom prst="rect">
                <a:avLst/>
              </a:prstGeom>
            </p:spPr>
          </p:pic>
          <p:pic>
            <p:nvPicPr>
              <p:cNvPr id="12" name="Рисунок 11">
                <a:extLst>
                  <a:ext uri="{FF2B5EF4-FFF2-40B4-BE49-F238E27FC236}">
                    <a16:creationId xmlns:a16="http://schemas.microsoft.com/office/drawing/2014/main" id="{3214401A-175F-415C-B21C-7D1CABB626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-31994" y="13778876"/>
                <a:ext cx="5701274" cy="4139503"/>
              </a:xfrm>
              <a:prstGeom prst="rect">
                <a:avLst/>
              </a:prstGeom>
            </p:spPr>
          </p:pic>
        </p:grp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D996798-DD57-49D1-868D-2017B25A9DBE}"/>
              </a:ext>
            </a:extLst>
          </p:cNvPr>
          <p:cNvSpPr txBox="1"/>
          <p:nvPr/>
        </p:nvSpPr>
        <p:spPr>
          <a:xfrm>
            <a:off x="5968364" y="180975"/>
            <a:ext cx="28765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Montserrat" panose="00000500000000000000" pitchFamily="2" charset="-52"/>
              </a:rPr>
              <a:t>Ozon</a:t>
            </a:r>
            <a:endParaRPr lang="ru-RU" sz="3200" b="1" dirty="0">
              <a:solidFill>
                <a:schemeClr val="bg1"/>
              </a:solidFill>
              <a:latin typeface="Montserrat" panose="00000500000000000000" pitchFamily="2" charset="-52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7A8FF37-73FC-4FD6-A98F-93D663477853}"/>
              </a:ext>
            </a:extLst>
          </p:cNvPr>
          <p:cNvSpPr txBox="1"/>
          <p:nvPr/>
        </p:nvSpPr>
        <p:spPr>
          <a:xfrm>
            <a:off x="5968364" y="1148016"/>
            <a:ext cx="28765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Более 40 тысяч точек выдачи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D3F80F9-E343-4E83-8614-39C1F31C0D3B}"/>
              </a:ext>
            </a:extLst>
          </p:cNvPr>
          <p:cNvSpPr txBox="1"/>
          <p:nvPr/>
        </p:nvSpPr>
        <p:spPr>
          <a:xfrm>
            <a:off x="5968364" y="2113300"/>
            <a:ext cx="2876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В 2021 году попал на 3 место </a:t>
            </a:r>
            <a:r>
              <a:rPr lang="en-US" dirty="0">
                <a:solidFill>
                  <a:schemeClr val="bg1"/>
                </a:solidFill>
                <a:latin typeface="Montserrat" panose="00000500000000000000" pitchFamily="2" charset="-52"/>
              </a:rPr>
              <a:t>Forbes </a:t>
            </a:r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в рейтинге самых дорогих компаний российского интернета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856B336-8FBE-44EE-95CB-247DDF08CDD1}"/>
              </a:ext>
            </a:extLst>
          </p:cNvPr>
          <p:cNvSpPr txBox="1"/>
          <p:nvPr/>
        </p:nvSpPr>
        <p:spPr>
          <a:xfrm>
            <a:off x="5968364" y="3685240"/>
            <a:ext cx="287655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err="1">
                <a:solidFill>
                  <a:schemeClr val="bg1"/>
                </a:solidFill>
                <a:latin typeface="Montserrat" panose="00000500000000000000" pitchFamily="2" charset="-52"/>
              </a:rPr>
              <a:t>Хабр</a:t>
            </a:r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 оценивает как топ 3 компанию </a:t>
            </a:r>
            <a:r>
              <a:rPr lang="en-US" dirty="0">
                <a:solidFill>
                  <a:schemeClr val="bg1"/>
                </a:solidFill>
                <a:latin typeface="Montserrat" panose="00000500000000000000" pitchFamily="2" charset="-52"/>
              </a:rPr>
              <a:t>IT</a:t>
            </a:r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-работодателя в 2022 году</a:t>
            </a:r>
          </a:p>
        </p:txBody>
      </p:sp>
      <p:grpSp>
        <p:nvGrpSpPr>
          <p:cNvPr id="23" name="Группа 22">
            <a:extLst>
              <a:ext uri="{FF2B5EF4-FFF2-40B4-BE49-F238E27FC236}">
                <a16:creationId xmlns:a16="http://schemas.microsoft.com/office/drawing/2014/main" id="{730AABE5-8560-4A31-9534-A28507400AA7}"/>
              </a:ext>
            </a:extLst>
          </p:cNvPr>
          <p:cNvGrpSpPr/>
          <p:nvPr/>
        </p:nvGrpSpPr>
        <p:grpSpPr>
          <a:xfrm>
            <a:off x="657225" y="5645651"/>
            <a:ext cx="7829550" cy="4838700"/>
            <a:chOff x="657225" y="152400"/>
            <a:chExt cx="7829550" cy="4838700"/>
          </a:xfrm>
        </p:grpSpPr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id="{FEC0126C-50FA-4F96-923D-9282C73F3903}"/>
                </a:ext>
              </a:extLst>
            </p:cNvPr>
            <p:cNvSpPr/>
            <p:nvPr/>
          </p:nvSpPr>
          <p:spPr>
            <a:xfrm>
              <a:off x="8067675" y="4572000"/>
              <a:ext cx="419100" cy="4191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5" name="Овал 24">
              <a:extLst>
                <a:ext uri="{FF2B5EF4-FFF2-40B4-BE49-F238E27FC236}">
                  <a16:creationId xmlns:a16="http://schemas.microsoft.com/office/drawing/2014/main" id="{7FF49375-96F9-4DE9-9F2A-882C9BC23FAB}"/>
                </a:ext>
              </a:extLst>
            </p:cNvPr>
            <p:cNvSpPr/>
            <p:nvPr/>
          </p:nvSpPr>
          <p:spPr>
            <a:xfrm>
              <a:off x="657225" y="152400"/>
              <a:ext cx="419100" cy="4191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26" name="Рисунок 25">
              <a:extLst>
                <a:ext uri="{FF2B5EF4-FFF2-40B4-BE49-F238E27FC236}">
                  <a16:creationId xmlns:a16="http://schemas.microsoft.com/office/drawing/2014/main" id="{B3645A4C-0A8B-480F-9B5D-A4FE4688706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rcRect/>
            <a:stretch>
              <a:fillRect/>
            </a:stretch>
          </p:blipFill>
          <p:spPr>
            <a:xfrm>
              <a:off x="657225" y="152400"/>
              <a:ext cx="7829550" cy="4838700"/>
            </a:xfrm>
            <a:custGeom>
              <a:avLst/>
              <a:gdLst>
                <a:gd name="connsiteX0" fmla="*/ 233363 w 7829550"/>
                <a:gd name="connsiteY0" fmla="*/ 0 h 4838700"/>
                <a:gd name="connsiteX1" fmla="*/ 7563672 w 7829550"/>
                <a:gd name="connsiteY1" fmla="*/ 0 h 4838700"/>
                <a:gd name="connsiteX2" fmla="*/ 7829550 w 7829550"/>
                <a:gd name="connsiteY2" fmla="*/ 225348 h 4838700"/>
                <a:gd name="connsiteX3" fmla="*/ 7829550 w 7829550"/>
                <a:gd name="connsiteY3" fmla="*/ 4684423 h 4838700"/>
                <a:gd name="connsiteX4" fmla="*/ 7608082 w 7829550"/>
                <a:gd name="connsiteY4" fmla="*/ 4838700 h 4838700"/>
                <a:gd name="connsiteX5" fmla="*/ 202401 w 7829550"/>
                <a:gd name="connsiteY5" fmla="*/ 4838700 h 4838700"/>
                <a:gd name="connsiteX6" fmla="*/ 0 w 7829550"/>
                <a:gd name="connsiteY6" fmla="*/ 4636299 h 4838700"/>
                <a:gd name="connsiteX7" fmla="*/ 0 w 7829550"/>
                <a:gd name="connsiteY7" fmla="*/ 233363 h 4838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829550" h="4838700">
                  <a:moveTo>
                    <a:pt x="233363" y="0"/>
                  </a:moveTo>
                  <a:lnTo>
                    <a:pt x="7563672" y="0"/>
                  </a:lnTo>
                  <a:lnTo>
                    <a:pt x="7829550" y="225348"/>
                  </a:lnTo>
                  <a:lnTo>
                    <a:pt x="7829550" y="4684423"/>
                  </a:lnTo>
                  <a:lnTo>
                    <a:pt x="7608082" y="4838700"/>
                  </a:lnTo>
                  <a:lnTo>
                    <a:pt x="202401" y="4838700"/>
                  </a:lnTo>
                  <a:lnTo>
                    <a:pt x="0" y="4636299"/>
                  </a:lnTo>
                  <a:lnTo>
                    <a:pt x="0" y="233363"/>
                  </a:lnTo>
                  <a:close/>
                </a:path>
              </a:pathLst>
            </a:custGeom>
          </p:spPr>
        </p:pic>
        <p:sp>
          <p:nvSpPr>
            <p:cNvPr id="27" name="Овал 26">
              <a:extLst>
                <a:ext uri="{FF2B5EF4-FFF2-40B4-BE49-F238E27FC236}">
                  <a16:creationId xmlns:a16="http://schemas.microsoft.com/office/drawing/2014/main" id="{ECA187C6-82C1-4F5E-BA55-498942A8DED7}"/>
                </a:ext>
              </a:extLst>
            </p:cNvPr>
            <p:cNvSpPr/>
            <p:nvPr/>
          </p:nvSpPr>
          <p:spPr>
            <a:xfrm>
              <a:off x="657225" y="4572000"/>
              <a:ext cx="419100" cy="4191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8" name="Овал 27">
              <a:extLst>
                <a:ext uri="{FF2B5EF4-FFF2-40B4-BE49-F238E27FC236}">
                  <a16:creationId xmlns:a16="http://schemas.microsoft.com/office/drawing/2014/main" id="{3DF1B029-4116-47BD-B901-D2E1984113FD}"/>
                </a:ext>
              </a:extLst>
            </p:cNvPr>
            <p:cNvSpPr/>
            <p:nvPr/>
          </p:nvSpPr>
          <p:spPr>
            <a:xfrm>
              <a:off x="8067675" y="152400"/>
              <a:ext cx="419100" cy="4191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8835578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-3.08642E-6 L -0.0033 -1.42531 " pathEditMode="relative" rAng="0" ptsTypes="AA">
                                      <p:cBhvr>
                                        <p:cTn id="6" dur="1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4" y="-7126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75000"/>
            <a:lumOff val="25000"/>
          </a:schemeClr>
        </a:solidFill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42">
            <a:extLst>
              <a:ext uri="{FF2B5EF4-FFF2-40B4-BE49-F238E27FC236}">
                <a16:creationId xmlns:a16="http://schemas.microsoft.com/office/drawing/2014/main" id="{31305A54-CB97-4B94-BEF5-23EF8D7B2F1B}"/>
              </a:ext>
            </a:extLst>
          </p:cNvPr>
          <p:cNvSpPr txBox="1"/>
          <p:nvPr/>
        </p:nvSpPr>
        <p:spPr>
          <a:xfrm>
            <a:off x="790579" y="5217663"/>
            <a:ext cx="61436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Montserrat" panose="00000500000000000000" pitchFamily="2" charset="-52"/>
              </a:rPr>
              <a:t>Цели и Задачи</a:t>
            </a:r>
          </a:p>
        </p:txBody>
      </p:sp>
      <p:grpSp>
        <p:nvGrpSpPr>
          <p:cNvPr id="44" name="Группа 43">
            <a:extLst>
              <a:ext uri="{FF2B5EF4-FFF2-40B4-BE49-F238E27FC236}">
                <a16:creationId xmlns:a16="http://schemas.microsoft.com/office/drawing/2014/main" id="{E1E588E0-63D0-48DD-A7B9-BE56F2641B7A}"/>
              </a:ext>
            </a:extLst>
          </p:cNvPr>
          <p:cNvGrpSpPr/>
          <p:nvPr/>
        </p:nvGrpSpPr>
        <p:grpSpPr>
          <a:xfrm>
            <a:off x="657225" y="7816667"/>
            <a:ext cx="8572504" cy="1592672"/>
            <a:chOff x="285748" y="2987492"/>
            <a:chExt cx="8572504" cy="1592672"/>
          </a:xfrm>
        </p:grpSpPr>
        <p:grpSp>
          <p:nvGrpSpPr>
            <p:cNvPr id="45" name="Группа 44">
              <a:extLst>
                <a:ext uri="{FF2B5EF4-FFF2-40B4-BE49-F238E27FC236}">
                  <a16:creationId xmlns:a16="http://schemas.microsoft.com/office/drawing/2014/main" id="{6613F48B-E11C-4291-8AD8-95CF20BFD457}"/>
                </a:ext>
              </a:extLst>
            </p:cNvPr>
            <p:cNvGrpSpPr/>
            <p:nvPr/>
          </p:nvGrpSpPr>
          <p:grpSpPr>
            <a:xfrm>
              <a:off x="285748" y="2987492"/>
              <a:ext cx="8572504" cy="1592672"/>
              <a:chOff x="219071" y="1941587"/>
              <a:chExt cx="8572504" cy="1592672"/>
            </a:xfrm>
          </p:grpSpPr>
          <p:sp>
            <p:nvSpPr>
              <p:cNvPr id="47" name="Прямоугольник: скругленные углы 46">
                <a:extLst>
                  <a:ext uri="{FF2B5EF4-FFF2-40B4-BE49-F238E27FC236}">
                    <a16:creationId xmlns:a16="http://schemas.microsoft.com/office/drawing/2014/main" id="{0B00DC76-0DF3-4D94-8856-FE21A70DCA7E}"/>
                  </a:ext>
                </a:extLst>
              </p:cNvPr>
              <p:cNvSpPr/>
              <p:nvPr/>
            </p:nvSpPr>
            <p:spPr>
              <a:xfrm>
                <a:off x="219071" y="1941587"/>
                <a:ext cx="8572504" cy="1592672"/>
              </a:xfrm>
              <a:prstGeom prst="roundRect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1D15EEF7-07C4-4958-956B-80A40D125365}"/>
                  </a:ext>
                </a:extLst>
              </p:cNvPr>
              <p:cNvSpPr txBox="1"/>
              <p:nvPr/>
            </p:nvSpPr>
            <p:spPr>
              <a:xfrm>
                <a:off x="352425" y="1975715"/>
                <a:ext cx="642937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1600" b="1" dirty="0">
                    <a:solidFill>
                      <a:schemeClr val="tx1"/>
                    </a:solidFill>
                    <a:latin typeface="Montserrat" panose="00000500000000000000" pitchFamily="2" charset="-52"/>
                  </a:rPr>
                  <a:t>Анализ конкурентов и предотвращение их ошибок</a:t>
                </a:r>
                <a:r>
                  <a:rPr lang="en-US" sz="1600" b="1" dirty="0">
                    <a:solidFill>
                      <a:schemeClr val="tx1"/>
                    </a:solidFill>
                    <a:latin typeface="Montserrat" panose="00000500000000000000" pitchFamily="2" charset="-52"/>
                  </a:rPr>
                  <a:t>:</a:t>
                </a:r>
                <a:endParaRPr lang="ru-RU" sz="1600" b="1" dirty="0">
                  <a:solidFill>
                    <a:schemeClr val="tx1"/>
                  </a:solidFill>
                  <a:latin typeface="Montserrat" panose="00000500000000000000" pitchFamily="2" charset="-52"/>
                </a:endParaRP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199C496E-15F6-4CA7-AD3A-E97AA53019B3}"/>
                  </a:ext>
                </a:extLst>
              </p:cNvPr>
              <p:cNvSpPr txBox="1"/>
              <p:nvPr/>
            </p:nvSpPr>
            <p:spPr>
              <a:xfrm>
                <a:off x="714373" y="2373034"/>
                <a:ext cx="642937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1600" dirty="0">
                    <a:solidFill>
                      <a:schemeClr val="tx1"/>
                    </a:solidFill>
                    <a:latin typeface="Montserrat" panose="00000500000000000000" pitchFamily="2" charset="-52"/>
                  </a:rPr>
                  <a:t>Отсутствие платной подписки</a:t>
                </a: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A0261856-899A-41C3-9FF3-613E2FBD703C}"/>
                  </a:ext>
                </a:extLst>
              </p:cNvPr>
              <p:cNvSpPr txBox="1"/>
              <p:nvPr/>
            </p:nvSpPr>
            <p:spPr>
              <a:xfrm>
                <a:off x="790573" y="2757094"/>
                <a:ext cx="642937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1600" dirty="0">
                    <a:solidFill>
                      <a:schemeClr val="tx1"/>
                    </a:solidFill>
                    <a:latin typeface="Montserrat" panose="00000500000000000000" pitchFamily="2" charset="-52"/>
                  </a:rPr>
                  <a:t>Отсутствие нейросетей</a:t>
                </a: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0A041590-FDF3-4135-BBDB-A69D3D742A1A}"/>
                  </a:ext>
                </a:extLst>
              </p:cNvPr>
              <p:cNvSpPr txBox="1"/>
              <p:nvPr/>
            </p:nvSpPr>
            <p:spPr>
              <a:xfrm>
                <a:off x="790573" y="3108907"/>
                <a:ext cx="642937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1600" dirty="0">
                    <a:solidFill>
                      <a:schemeClr val="tx1"/>
                    </a:solidFill>
                    <a:latin typeface="Montserrat" panose="00000500000000000000" pitchFamily="2" charset="-52"/>
                  </a:rPr>
                  <a:t>Отсутствие обязательного подключения к интернету</a:t>
                </a:r>
              </a:p>
            </p:txBody>
          </p:sp>
        </p:grpSp>
        <p:pic>
          <p:nvPicPr>
            <p:cNvPr id="46" name="Рисунок 45">
              <a:extLst>
                <a:ext uri="{FF2B5EF4-FFF2-40B4-BE49-F238E27FC236}">
                  <a16:creationId xmlns:a16="http://schemas.microsoft.com/office/drawing/2014/main" id="{D6B02447-1612-4219-9B96-81487EEA37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055327" y="3132892"/>
              <a:ext cx="621946" cy="621946"/>
            </a:xfrm>
            <a:prstGeom prst="rect">
              <a:avLst/>
            </a:prstGeom>
          </p:spPr>
        </p:pic>
      </p:grpSp>
      <p:grpSp>
        <p:nvGrpSpPr>
          <p:cNvPr id="52" name="Группа 51">
            <a:extLst>
              <a:ext uri="{FF2B5EF4-FFF2-40B4-BE49-F238E27FC236}">
                <a16:creationId xmlns:a16="http://schemas.microsoft.com/office/drawing/2014/main" id="{C7C534C6-8C08-4C3F-BFC3-49865729124D}"/>
              </a:ext>
            </a:extLst>
          </p:cNvPr>
          <p:cNvGrpSpPr/>
          <p:nvPr/>
        </p:nvGrpSpPr>
        <p:grpSpPr>
          <a:xfrm>
            <a:off x="657225" y="6036436"/>
            <a:ext cx="8572504" cy="1417040"/>
            <a:chOff x="285748" y="1207261"/>
            <a:chExt cx="8572504" cy="1417040"/>
          </a:xfrm>
        </p:grpSpPr>
        <p:grpSp>
          <p:nvGrpSpPr>
            <p:cNvPr id="53" name="Группа 52">
              <a:extLst>
                <a:ext uri="{FF2B5EF4-FFF2-40B4-BE49-F238E27FC236}">
                  <a16:creationId xmlns:a16="http://schemas.microsoft.com/office/drawing/2014/main" id="{8EB858A0-7DE2-436A-B59A-95E4180E3451}"/>
                </a:ext>
              </a:extLst>
            </p:cNvPr>
            <p:cNvGrpSpPr/>
            <p:nvPr/>
          </p:nvGrpSpPr>
          <p:grpSpPr>
            <a:xfrm>
              <a:off x="285748" y="1207261"/>
              <a:ext cx="8572504" cy="1417040"/>
              <a:chOff x="219071" y="165472"/>
              <a:chExt cx="8572504" cy="1417040"/>
            </a:xfrm>
          </p:grpSpPr>
          <p:sp>
            <p:nvSpPr>
              <p:cNvPr id="55" name="Прямоугольник: скругленные углы 54">
                <a:extLst>
                  <a:ext uri="{FF2B5EF4-FFF2-40B4-BE49-F238E27FC236}">
                    <a16:creationId xmlns:a16="http://schemas.microsoft.com/office/drawing/2014/main" id="{87DAB789-CD3B-4AB9-AD75-6642B299D5EA}"/>
                  </a:ext>
                </a:extLst>
              </p:cNvPr>
              <p:cNvSpPr/>
              <p:nvPr/>
            </p:nvSpPr>
            <p:spPr>
              <a:xfrm>
                <a:off x="219071" y="165472"/>
                <a:ext cx="8572504" cy="1417040"/>
              </a:xfrm>
              <a:prstGeom prst="roundRect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7BB632B7-7A03-4449-953A-31000E35E7E9}"/>
                  </a:ext>
                </a:extLst>
              </p:cNvPr>
              <p:cNvSpPr txBox="1"/>
              <p:nvPr/>
            </p:nvSpPr>
            <p:spPr>
              <a:xfrm>
                <a:off x="352425" y="290532"/>
                <a:ext cx="673417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1600" b="1" dirty="0">
                    <a:solidFill>
                      <a:schemeClr val="tx1"/>
                    </a:solidFill>
                    <a:latin typeface="Montserrat" panose="00000500000000000000" pitchFamily="2" charset="-52"/>
                  </a:rPr>
                  <a:t>Мобильное приложение для структурирования одежды</a:t>
                </a:r>
                <a:r>
                  <a:rPr lang="en-US" sz="1600" dirty="0">
                    <a:solidFill>
                      <a:schemeClr val="tx1"/>
                    </a:solidFill>
                    <a:latin typeface="Montserrat" panose="00000500000000000000" pitchFamily="2" charset="-52"/>
                  </a:rPr>
                  <a:t>:</a:t>
                </a:r>
                <a:endParaRPr lang="ru-RU" sz="1600" dirty="0">
                  <a:solidFill>
                    <a:schemeClr val="tx1"/>
                  </a:solidFill>
                  <a:latin typeface="Montserrat" panose="00000500000000000000" pitchFamily="2" charset="-52"/>
                </a:endParaRP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01D0D42E-39B7-43A1-A8FA-DDCB047C68ED}"/>
                  </a:ext>
                </a:extLst>
              </p:cNvPr>
              <p:cNvSpPr txBox="1"/>
              <p:nvPr/>
            </p:nvSpPr>
            <p:spPr>
              <a:xfrm>
                <a:off x="571499" y="754145"/>
                <a:ext cx="642937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1600" dirty="0">
                    <a:solidFill>
                      <a:schemeClr val="tx1"/>
                    </a:solidFill>
                    <a:latin typeface="Montserrat" panose="00000500000000000000" pitchFamily="2" charset="-52"/>
                  </a:rPr>
                  <a:t>Добавление одежды в образы</a:t>
                </a: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AFB45F31-D079-447E-86EE-FCEB7ECF41A8}"/>
                  </a:ext>
                </a:extLst>
              </p:cNvPr>
              <p:cNvSpPr txBox="1"/>
              <p:nvPr/>
            </p:nvSpPr>
            <p:spPr>
              <a:xfrm>
                <a:off x="571498" y="1161658"/>
                <a:ext cx="642937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1600" dirty="0">
                    <a:solidFill>
                      <a:schemeClr val="tx1"/>
                    </a:solidFill>
                    <a:latin typeface="Montserrat" panose="00000500000000000000" pitchFamily="2" charset="-52"/>
                  </a:rPr>
                  <a:t>Поиск одежды по различным критериям</a:t>
                </a:r>
              </a:p>
            </p:txBody>
          </p:sp>
        </p:grpSp>
        <p:pic>
          <p:nvPicPr>
            <p:cNvPr id="54" name="Рисунок 53">
              <a:extLst>
                <a:ext uri="{FF2B5EF4-FFF2-40B4-BE49-F238E27FC236}">
                  <a16:creationId xmlns:a16="http://schemas.microsoft.com/office/drawing/2014/main" id="{058850C0-0372-4EED-97BE-03F449800AC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920233" y="1321554"/>
              <a:ext cx="804665" cy="804665"/>
            </a:xfrm>
            <a:prstGeom prst="rect">
              <a:avLst/>
            </a:prstGeom>
          </p:spPr>
        </p:pic>
      </p:grpSp>
      <p:grpSp>
        <p:nvGrpSpPr>
          <p:cNvPr id="62" name="Группа 61">
            <a:extLst>
              <a:ext uri="{FF2B5EF4-FFF2-40B4-BE49-F238E27FC236}">
                <a16:creationId xmlns:a16="http://schemas.microsoft.com/office/drawing/2014/main" id="{C75F0778-C0E7-4583-87FB-DD52BB9862A2}"/>
              </a:ext>
            </a:extLst>
          </p:cNvPr>
          <p:cNvGrpSpPr/>
          <p:nvPr/>
        </p:nvGrpSpPr>
        <p:grpSpPr>
          <a:xfrm>
            <a:off x="657225" y="152400"/>
            <a:ext cx="7829550" cy="4838700"/>
            <a:chOff x="657225" y="152400"/>
            <a:chExt cx="7829550" cy="4838700"/>
          </a:xfrm>
        </p:grpSpPr>
        <p:grpSp>
          <p:nvGrpSpPr>
            <p:cNvPr id="60" name="Группа 59">
              <a:extLst>
                <a:ext uri="{FF2B5EF4-FFF2-40B4-BE49-F238E27FC236}">
                  <a16:creationId xmlns:a16="http://schemas.microsoft.com/office/drawing/2014/main" id="{18E0E5EF-1CB6-4940-BE4D-4D8EAF1BB88F}"/>
                </a:ext>
              </a:extLst>
            </p:cNvPr>
            <p:cNvGrpSpPr/>
            <p:nvPr/>
          </p:nvGrpSpPr>
          <p:grpSpPr>
            <a:xfrm>
              <a:off x="657225" y="152400"/>
              <a:ext cx="7829550" cy="4838700"/>
              <a:chOff x="657225" y="152400"/>
              <a:chExt cx="7829550" cy="4838700"/>
            </a:xfrm>
          </p:grpSpPr>
          <p:grpSp>
            <p:nvGrpSpPr>
              <p:cNvPr id="41" name="Группа 40">
                <a:extLst>
                  <a:ext uri="{FF2B5EF4-FFF2-40B4-BE49-F238E27FC236}">
                    <a16:creationId xmlns:a16="http://schemas.microsoft.com/office/drawing/2014/main" id="{0059B548-FCFE-43FC-9FFC-C53ECA191ED1}"/>
                  </a:ext>
                </a:extLst>
              </p:cNvPr>
              <p:cNvGrpSpPr/>
              <p:nvPr/>
            </p:nvGrpSpPr>
            <p:grpSpPr>
              <a:xfrm>
                <a:off x="657225" y="152400"/>
                <a:ext cx="7829550" cy="4838700"/>
                <a:chOff x="657225" y="152400"/>
                <a:chExt cx="7829550" cy="4838700"/>
              </a:xfrm>
            </p:grpSpPr>
            <p:sp>
              <p:nvSpPr>
                <p:cNvPr id="36" name="Овал 35">
                  <a:extLst>
                    <a:ext uri="{FF2B5EF4-FFF2-40B4-BE49-F238E27FC236}">
                      <a16:creationId xmlns:a16="http://schemas.microsoft.com/office/drawing/2014/main" id="{D616A081-6E89-4AC3-A763-EFB81AB9ADCC}"/>
                    </a:ext>
                  </a:extLst>
                </p:cNvPr>
                <p:cNvSpPr/>
                <p:nvPr/>
              </p:nvSpPr>
              <p:spPr>
                <a:xfrm>
                  <a:off x="8067675" y="4572000"/>
                  <a:ext cx="419100" cy="4191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sp>
              <p:nvSpPr>
                <p:cNvPr id="26" name="Овал 25">
                  <a:extLst>
                    <a:ext uri="{FF2B5EF4-FFF2-40B4-BE49-F238E27FC236}">
                      <a16:creationId xmlns:a16="http://schemas.microsoft.com/office/drawing/2014/main" id="{6176AB00-2404-467B-B33F-EBA79B7DC4F2}"/>
                    </a:ext>
                  </a:extLst>
                </p:cNvPr>
                <p:cNvSpPr/>
                <p:nvPr/>
              </p:nvSpPr>
              <p:spPr>
                <a:xfrm>
                  <a:off x="657225" y="152400"/>
                  <a:ext cx="419100" cy="4191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pic>
              <p:nvPicPr>
                <p:cNvPr id="42" name="Рисунок 41">
                  <a:extLst>
                    <a:ext uri="{FF2B5EF4-FFF2-40B4-BE49-F238E27FC236}">
                      <a16:creationId xmlns:a16="http://schemas.microsoft.com/office/drawing/2014/main" id="{76FA4770-6C13-4513-8530-792B211ABC4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rcRect/>
                <a:stretch>
                  <a:fillRect/>
                </a:stretch>
              </p:blipFill>
              <p:spPr>
                <a:xfrm>
                  <a:off x="657225" y="152400"/>
                  <a:ext cx="7829550" cy="4838700"/>
                </a:xfrm>
                <a:custGeom>
                  <a:avLst/>
                  <a:gdLst>
                    <a:gd name="connsiteX0" fmla="*/ 233363 w 7829550"/>
                    <a:gd name="connsiteY0" fmla="*/ 0 h 4838700"/>
                    <a:gd name="connsiteX1" fmla="*/ 7563672 w 7829550"/>
                    <a:gd name="connsiteY1" fmla="*/ 0 h 4838700"/>
                    <a:gd name="connsiteX2" fmla="*/ 7829550 w 7829550"/>
                    <a:gd name="connsiteY2" fmla="*/ 225348 h 4838700"/>
                    <a:gd name="connsiteX3" fmla="*/ 7829550 w 7829550"/>
                    <a:gd name="connsiteY3" fmla="*/ 4684423 h 4838700"/>
                    <a:gd name="connsiteX4" fmla="*/ 7608082 w 7829550"/>
                    <a:gd name="connsiteY4" fmla="*/ 4838700 h 4838700"/>
                    <a:gd name="connsiteX5" fmla="*/ 202401 w 7829550"/>
                    <a:gd name="connsiteY5" fmla="*/ 4838700 h 4838700"/>
                    <a:gd name="connsiteX6" fmla="*/ 0 w 7829550"/>
                    <a:gd name="connsiteY6" fmla="*/ 4636299 h 4838700"/>
                    <a:gd name="connsiteX7" fmla="*/ 0 w 7829550"/>
                    <a:gd name="connsiteY7" fmla="*/ 233363 h 48387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7829550" h="4838700">
                      <a:moveTo>
                        <a:pt x="233363" y="0"/>
                      </a:moveTo>
                      <a:lnTo>
                        <a:pt x="7563672" y="0"/>
                      </a:lnTo>
                      <a:lnTo>
                        <a:pt x="7829550" y="225348"/>
                      </a:lnTo>
                      <a:lnTo>
                        <a:pt x="7829550" y="4684423"/>
                      </a:lnTo>
                      <a:lnTo>
                        <a:pt x="7608082" y="4838700"/>
                      </a:lnTo>
                      <a:lnTo>
                        <a:pt x="202401" y="4838700"/>
                      </a:lnTo>
                      <a:lnTo>
                        <a:pt x="0" y="4636299"/>
                      </a:lnTo>
                      <a:lnTo>
                        <a:pt x="0" y="233363"/>
                      </a:lnTo>
                      <a:close/>
                    </a:path>
                  </a:pathLst>
                </a:custGeom>
              </p:spPr>
            </p:pic>
            <p:sp>
              <p:nvSpPr>
                <p:cNvPr id="31" name="Овал 30">
                  <a:extLst>
                    <a:ext uri="{FF2B5EF4-FFF2-40B4-BE49-F238E27FC236}">
                      <a16:creationId xmlns:a16="http://schemas.microsoft.com/office/drawing/2014/main" id="{A8004122-80A7-4956-A50E-CFD74A55FD2E}"/>
                    </a:ext>
                  </a:extLst>
                </p:cNvPr>
                <p:cNvSpPr/>
                <p:nvPr/>
              </p:nvSpPr>
              <p:spPr>
                <a:xfrm>
                  <a:off x="657225" y="4572000"/>
                  <a:ext cx="419100" cy="4191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sp>
              <p:nvSpPr>
                <p:cNvPr id="35" name="Овал 34">
                  <a:extLst>
                    <a:ext uri="{FF2B5EF4-FFF2-40B4-BE49-F238E27FC236}">
                      <a16:creationId xmlns:a16="http://schemas.microsoft.com/office/drawing/2014/main" id="{B1349D1D-CEEC-48D2-946F-480436132749}"/>
                    </a:ext>
                  </a:extLst>
                </p:cNvPr>
                <p:cNvSpPr/>
                <p:nvPr/>
              </p:nvSpPr>
              <p:spPr>
                <a:xfrm>
                  <a:off x="8067675" y="152400"/>
                  <a:ext cx="419100" cy="4191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</p:grpSp>
          <p:sp>
            <p:nvSpPr>
              <p:cNvPr id="59" name="Прямоугольник 58">
                <a:extLst>
                  <a:ext uri="{FF2B5EF4-FFF2-40B4-BE49-F238E27FC236}">
                    <a16:creationId xmlns:a16="http://schemas.microsoft.com/office/drawing/2014/main" id="{AD2B388C-EF52-4D57-90C3-DB1DA49571EB}"/>
                  </a:ext>
                </a:extLst>
              </p:cNvPr>
              <p:cNvSpPr/>
              <p:nvPr/>
            </p:nvSpPr>
            <p:spPr>
              <a:xfrm>
                <a:off x="868680" y="285750"/>
                <a:ext cx="2369820" cy="4191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D452F6CF-9F74-47C2-A2B0-ABD5EDA3A098}"/>
                </a:ext>
              </a:extLst>
            </p:cNvPr>
            <p:cNvSpPr txBox="1"/>
            <p:nvPr/>
          </p:nvSpPr>
          <p:spPr>
            <a:xfrm>
              <a:off x="944881" y="253011"/>
              <a:ext cx="733044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3200" dirty="0">
                  <a:latin typeface="Montserrat" panose="00000500000000000000" pitchFamily="2" charset="-52"/>
                </a:rPr>
                <a:t>Рост оборотов маркетплейсов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75000"/>
            <a:lumOff val="25000"/>
          </a:schemeClr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B10421A2-3BDB-4771-B3E6-CEE1D23FB7F1}"/>
              </a:ext>
            </a:extLst>
          </p:cNvPr>
          <p:cNvSpPr txBox="1"/>
          <p:nvPr/>
        </p:nvSpPr>
        <p:spPr>
          <a:xfrm>
            <a:off x="419102" y="388488"/>
            <a:ext cx="61436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Montserrat" panose="00000500000000000000" pitchFamily="2" charset="-52"/>
              </a:rPr>
              <a:t>Цели и Задачи</a:t>
            </a:r>
          </a:p>
        </p:txBody>
      </p: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2FC7585F-CA01-4235-A192-877BED321253}"/>
              </a:ext>
            </a:extLst>
          </p:cNvPr>
          <p:cNvGrpSpPr/>
          <p:nvPr/>
        </p:nvGrpSpPr>
        <p:grpSpPr>
          <a:xfrm>
            <a:off x="285748" y="2987492"/>
            <a:ext cx="8572504" cy="1592672"/>
            <a:chOff x="285748" y="2987492"/>
            <a:chExt cx="8572504" cy="1592672"/>
          </a:xfrm>
        </p:grpSpPr>
        <p:grpSp>
          <p:nvGrpSpPr>
            <p:cNvPr id="11" name="Группа 10">
              <a:extLst>
                <a:ext uri="{FF2B5EF4-FFF2-40B4-BE49-F238E27FC236}">
                  <a16:creationId xmlns:a16="http://schemas.microsoft.com/office/drawing/2014/main" id="{284B84E3-578C-4F72-A297-AD75B9A60127}"/>
                </a:ext>
              </a:extLst>
            </p:cNvPr>
            <p:cNvGrpSpPr/>
            <p:nvPr/>
          </p:nvGrpSpPr>
          <p:grpSpPr>
            <a:xfrm>
              <a:off x="285748" y="2987492"/>
              <a:ext cx="8572504" cy="1592672"/>
              <a:chOff x="219071" y="1941587"/>
              <a:chExt cx="8572504" cy="1592672"/>
            </a:xfrm>
          </p:grpSpPr>
          <p:sp>
            <p:nvSpPr>
              <p:cNvPr id="12" name="Прямоугольник: скругленные углы 11">
                <a:extLst>
                  <a:ext uri="{FF2B5EF4-FFF2-40B4-BE49-F238E27FC236}">
                    <a16:creationId xmlns:a16="http://schemas.microsoft.com/office/drawing/2014/main" id="{10515B96-6C1F-4D97-86D1-B36AC14083CB}"/>
                  </a:ext>
                </a:extLst>
              </p:cNvPr>
              <p:cNvSpPr/>
              <p:nvPr/>
            </p:nvSpPr>
            <p:spPr>
              <a:xfrm>
                <a:off x="219071" y="1941587"/>
                <a:ext cx="8572504" cy="1592672"/>
              </a:xfrm>
              <a:prstGeom prst="roundRect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D7432AE-D3B5-44D0-864A-CD9CAF4819C2}"/>
                  </a:ext>
                </a:extLst>
              </p:cNvPr>
              <p:cNvSpPr txBox="1"/>
              <p:nvPr/>
            </p:nvSpPr>
            <p:spPr>
              <a:xfrm>
                <a:off x="352425" y="1975715"/>
                <a:ext cx="642937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1600" b="1" dirty="0">
                    <a:solidFill>
                      <a:schemeClr val="tx1"/>
                    </a:solidFill>
                    <a:latin typeface="Montserrat" panose="00000500000000000000" pitchFamily="2" charset="-52"/>
                  </a:rPr>
                  <a:t>Анализ конкурентов и предотвращение их ошибок</a:t>
                </a:r>
                <a:r>
                  <a:rPr lang="en-US" sz="1600" b="1" dirty="0">
                    <a:solidFill>
                      <a:schemeClr val="tx1"/>
                    </a:solidFill>
                    <a:latin typeface="Montserrat" panose="00000500000000000000" pitchFamily="2" charset="-52"/>
                  </a:rPr>
                  <a:t>:</a:t>
                </a:r>
                <a:endParaRPr lang="ru-RU" sz="1600" b="1" dirty="0">
                  <a:solidFill>
                    <a:schemeClr val="tx1"/>
                  </a:solidFill>
                  <a:latin typeface="Montserrat" panose="00000500000000000000" pitchFamily="2" charset="-52"/>
                </a:endParaRP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561F3E8-832A-4DE9-AB8F-472F6AC27FDE}"/>
                  </a:ext>
                </a:extLst>
              </p:cNvPr>
              <p:cNvSpPr txBox="1"/>
              <p:nvPr/>
            </p:nvSpPr>
            <p:spPr>
              <a:xfrm>
                <a:off x="571497" y="2379886"/>
                <a:ext cx="642937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1600" dirty="0">
                    <a:solidFill>
                      <a:schemeClr val="tx1"/>
                    </a:solidFill>
                    <a:latin typeface="Montserrat" panose="00000500000000000000" pitchFamily="2" charset="-52"/>
                  </a:rPr>
                  <a:t>Отсутствие платной подписки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486EADE-971C-4C2C-9933-267B2B1583B1}"/>
                  </a:ext>
                </a:extLst>
              </p:cNvPr>
              <p:cNvSpPr txBox="1"/>
              <p:nvPr/>
            </p:nvSpPr>
            <p:spPr>
              <a:xfrm>
                <a:off x="571497" y="2735713"/>
                <a:ext cx="642937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1600" dirty="0">
                    <a:solidFill>
                      <a:schemeClr val="tx1"/>
                    </a:solidFill>
                    <a:latin typeface="Montserrat" panose="00000500000000000000" pitchFamily="2" charset="-52"/>
                  </a:rPr>
                  <a:t>Отсутствие нейросетей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9375FDF-5459-4A11-B478-C2FE1E338F70}"/>
                  </a:ext>
                </a:extLst>
              </p:cNvPr>
              <p:cNvSpPr txBox="1"/>
              <p:nvPr/>
            </p:nvSpPr>
            <p:spPr>
              <a:xfrm>
                <a:off x="564162" y="3095320"/>
                <a:ext cx="642937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1600" dirty="0">
                    <a:solidFill>
                      <a:schemeClr val="tx1"/>
                    </a:solidFill>
                    <a:latin typeface="Montserrat" panose="00000500000000000000" pitchFamily="2" charset="-52"/>
                  </a:rPr>
                  <a:t>Отсутствие обязательного подключения к интернету</a:t>
                </a:r>
              </a:p>
            </p:txBody>
          </p:sp>
        </p:grpSp>
        <p:pic>
          <p:nvPicPr>
            <p:cNvPr id="16" name="Рисунок 15">
              <a:extLst>
                <a:ext uri="{FF2B5EF4-FFF2-40B4-BE49-F238E27FC236}">
                  <a16:creationId xmlns:a16="http://schemas.microsoft.com/office/drawing/2014/main" id="{A8BF1753-5547-4BB6-A637-79F88B0757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055327" y="3132892"/>
              <a:ext cx="621946" cy="621946"/>
            </a:xfrm>
            <a:prstGeom prst="rect">
              <a:avLst/>
            </a:prstGeom>
          </p:spPr>
        </p:pic>
      </p:grp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2C87AAC2-47EB-4636-A977-AA8D428DDAD7}"/>
              </a:ext>
            </a:extLst>
          </p:cNvPr>
          <p:cNvGrpSpPr/>
          <p:nvPr/>
        </p:nvGrpSpPr>
        <p:grpSpPr>
          <a:xfrm>
            <a:off x="285748" y="1207261"/>
            <a:ext cx="8572504" cy="1417040"/>
            <a:chOff x="285748" y="1207261"/>
            <a:chExt cx="8572504" cy="1417040"/>
          </a:xfrm>
        </p:grpSpPr>
        <p:grpSp>
          <p:nvGrpSpPr>
            <p:cNvPr id="13" name="Группа 12">
              <a:extLst>
                <a:ext uri="{FF2B5EF4-FFF2-40B4-BE49-F238E27FC236}">
                  <a16:creationId xmlns:a16="http://schemas.microsoft.com/office/drawing/2014/main" id="{9ECCDC2D-3B71-4251-8BA9-233D42BE2CFD}"/>
                </a:ext>
              </a:extLst>
            </p:cNvPr>
            <p:cNvGrpSpPr/>
            <p:nvPr/>
          </p:nvGrpSpPr>
          <p:grpSpPr>
            <a:xfrm>
              <a:off x="285748" y="1207261"/>
              <a:ext cx="8572504" cy="1417040"/>
              <a:chOff x="219071" y="165472"/>
              <a:chExt cx="8572504" cy="1417040"/>
            </a:xfrm>
          </p:grpSpPr>
          <p:sp>
            <p:nvSpPr>
              <p:cNvPr id="4" name="Прямоугольник: скругленные углы 3">
                <a:extLst>
                  <a:ext uri="{FF2B5EF4-FFF2-40B4-BE49-F238E27FC236}">
                    <a16:creationId xmlns:a16="http://schemas.microsoft.com/office/drawing/2014/main" id="{9279DB2C-B3E4-4EA2-B8CA-73663D343D42}"/>
                  </a:ext>
                </a:extLst>
              </p:cNvPr>
              <p:cNvSpPr/>
              <p:nvPr/>
            </p:nvSpPr>
            <p:spPr>
              <a:xfrm>
                <a:off x="219071" y="165472"/>
                <a:ext cx="8572504" cy="1417040"/>
              </a:xfrm>
              <a:prstGeom prst="roundRect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E1277A7-86A5-4DFC-9EE8-6F9DA46E0018}"/>
                  </a:ext>
                </a:extLst>
              </p:cNvPr>
              <p:cNvSpPr txBox="1"/>
              <p:nvPr/>
            </p:nvSpPr>
            <p:spPr>
              <a:xfrm>
                <a:off x="352425" y="290532"/>
                <a:ext cx="673417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1600" b="1" dirty="0">
                    <a:solidFill>
                      <a:schemeClr val="tx1"/>
                    </a:solidFill>
                    <a:latin typeface="Montserrat" panose="00000500000000000000" pitchFamily="2" charset="-52"/>
                  </a:rPr>
                  <a:t>Мобильное приложение для структурирования одежды</a:t>
                </a:r>
                <a:r>
                  <a:rPr lang="en-US" sz="1600" dirty="0">
                    <a:solidFill>
                      <a:schemeClr val="tx1"/>
                    </a:solidFill>
                    <a:latin typeface="Montserrat" panose="00000500000000000000" pitchFamily="2" charset="-52"/>
                  </a:rPr>
                  <a:t>:</a:t>
                </a:r>
                <a:endParaRPr lang="ru-RU" sz="1600" dirty="0">
                  <a:solidFill>
                    <a:schemeClr val="tx1"/>
                  </a:solidFill>
                  <a:latin typeface="Montserrat" panose="00000500000000000000" pitchFamily="2" charset="-52"/>
                </a:endParaRP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F35895A-A696-4553-96BD-22880751C11C}"/>
                  </a:ext>
                </a:extLst>
              </p:cNvPr>
              <p:cNvSpPr txBox="1"/>
              <p:nvPr/>
            </p:nvSpPr>
            <p:spPr>
              <a:xfrm>
                <a:off x="571499" y="754145"/>
                <a:ext cx="642937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1600" dirty="0">
                    <a:solidFill>
                      <a:schemeClr val="tx1"/>
                    </a:solidFill>
                    <a:latin typeface="Montserrat" panose="00000500000000000000" pitchFamily="2" charset="-52"/>
                  </a:rPr>
                  <a:t>Добавление одежды в образы</a:t>
                </a: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C2D8900-200C-46F3-9FE3-3A8974F41065}"/>
                  </a:ext>
                </a:extLst>
              </p:cNvPr>
              <p:cNvSpPr txBox="1"/>
              <p:nvPr/>
            </p:nvSpPr>
            <p:spPr>
              <a:xfrm>
                <a:off x="571497" y="1103384"/>
                <a:ext cx="642937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1600" dirty="0">
                    <a:solidFill>
                      <a:schemeClr val="tx1"/>
                    </a:solidFill>
                    <a:latin typeface="Montserrat" panose="00000500000000000000" pitchFamily="2" charset="-52"/>
                  </a:rPr>
                  <a:t>Поиск одежды по различным критериям</a:t>
                </a:r>
              </a:p>
            </p:txBody>
          </p:sp>
        </p:grpSp>
        <p:pic>
          <p:nvPicPr>
            <p:cNvPr id="18" name="Рисунок 17">
              <a:extLst>
                <a:ext uri="{FF2B5EF4-FFF2-40B4-BE49-F238E27FC236}">
                  <a16:creationId xmlns:a16="http://schemas.microsoft.com/office/drawing/2014/main" id="{F21082B1-A739-4323-974C-1BE16FA0219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920233" y="1321554"/>
              <a:ext cx="804665" cy="804665"/>
            </a:xfrm>
            <a:prstGeom prst="rect">
              <a:avLst/>
            </a:prstGeom>
          </p:spPr>
        </p:pic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DDFB1D16-F439-47E6-B4A3-1540267B3A57}"/>
              </a:ext>
            </a:extLst>
          </p:cNvPr>
          <p:cNvSpPr txBox="1"/>
          <p:nvPr/>
        </p:nvSpPr>
        <p:spPr>
          <a:xfrm>
            <a:off x="304804" y="5571623"/>
            <a:ext cx="65436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Montserrat" panose="00000500000000000000" pitchFamily="2" charset="-52"/>
              </a:rPr>
              <a:t>Используемые технологии</a:t>
            </a:r>
          </a:p>
        </p:txBody>
      </p:sp>
      <p:grpSp>
        <p:nvGrpSpPr>
          <p:cNvPr id="45" name="Группа 44">
            <a:extLst>
              <a:ext uri="{FF2B5EF4-FFF2-40B4-BE49-F238E27FC236}">
                <a16:creationId xmlns:a16="http://schemas.microsoft.com/office/drawing/2014/main" id="{68D0F93E-5C9F-445B-81E5-2F84226E90FD}"/>
              </a:ext>
            </a:extLst>
          </p:cNvPr>
          <p:cNvGrpSpPr/>
          <p:nvPr/>
        </p:nvGrpSpPr>
        <p:grpSpPr>
          <a:xfrm>
            <a:off x="304804" y="6431887"/>
            <a:ext cx="3581398" cy="3685198"/>
            <a:chOff x="419102" y="1248752"/>
            <a:chExt cx="3581398" cy="3685198"/>
          </a:xfrm>
        </p:grpSpPr>
        <p:grpSp>
          <p:nvGrpSpPr>
            <p:cNvPr id="46" name="Группа 45">
              <a:extLst>
                <a:ext uri="{FF2B5EF4-FFF2-40B4-BE49-F238E27FC236}">
                  <a16:creationId xmlns:a16="http://schemas.microsoft.com/office/drawing/2014/main" id="{EE177112-3DE3-4701-A02F-1F3455CF4CFC}"/>
                </a:ext>
              </a:extLst>
            </p:cNvPr>
            <p:cNvGrpSpPr/>
            <p:nvPr/>
          </p:nvGrpSpPr>
          <p:grpSpPr>
            <a:xfrm>
              <a:off x="419102" y="1248752"/>
              <a:ext cx="3581398" cy="3685198"/>
              <a:chOff x="419102" y="1248752"/>
              <a:chExt cx="3581398" cy="3685198"/>
            </a:xfrm>
          </p:grpSpPr>
          <p:sp>
            <p:nvSpPr>
              <p:cNvPr id="48" name="Прямоугольник: скругленные углы 47">
                <a:extLst>
                  <a:ext uri="{FF2B5EF4-FFF2-40B4-BE49-F238E27FC236}">
                    <a16:creationId xmlns:a16="http://schemas.microsoft.com/office/drawing/2014/main" id="{BACB1EF8-DEAD-471E-9454-A2A816BBC466}"/>
                  </a:ext>
                </a:extLst>
              </p:cNvPr>
              <p:cNvSpPr/>
              <p:nvPr/>
            </p:nvSpPr>
            <p:spPr>
              <a:xfrm>
                <a:off x="419102" y="1248752"/>
                <a:ext cx="3581398" cy="3685198"/>
              </a:xfrm>
              <a:prstGeom prst="roundRect">
                <a:avLst/>
              </a:prstGeom>
              <a:solidFill>
                <a:schemeClr val="accent2">
                  <a:lumMod val="25000"/>
                  <a:lumOff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b="1" dirty="0"/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1AE8F1DF-D72B-4A87-A506-C05E9A74CD27}"/>
                  </a:ext>
                </a:extLst>
              </p:cNvPr>
              <p:cNvSpPr txBox="1"/>
              <p:nvPr/>
            </p:nvSpPr>
            <p:spPr>
              <a:xfrm>
                <a:off x="657225" y="3157431"/>
                <a:ext cx="31242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latin typeface="Montserrat" panose="00000500000000000000" pitchFamily="2" charset="-52"/>
                  </a:rPr>
                  <a:t>Android Studio</a:t>
                </a:r>
                <a:endParaRPr lang="ru-RU" sz="2400" dirty="0">
                  <a:latin typeface="Montserrat" panose="00000500000000000000" pitchFamily="2" charset="-52"/>
                </a:endParaRP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7BEF6FE1-7062-40AA-A436-3B8A6A23D954}"/>
                  </a:ext>
                </a:extLst>
              </p:cNvPr>
              <p:cNvSpPr txBox="1"/>
              <p:nvPr/>
            </p:nvSpPr>
            <p:spPr>
              <a:xfrm>
                <a:off x="1385889" y="4338310"/>
                <a:ext cx="164782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ru-RU" dirty="0">
                    <a:latin typeface="Montserrat" panose="00000500000000000000" pitchFamily="2" charset="-52"/>
                  </a:rPr>
                  <a:t>ИСР</a:t>
                </a: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B8DD79F8-F49A-4E8B-A99E-A8EB292EAE86}"/>
                  </a:ext>
                </a:extLst>
              </p:cNvPr>
              <p:cNvSpPr txBox="1"/>
              <p:nvPr/>
            </p:nvSpPr>
            <p:spPr>
              <a:xfrm>
                <a:off x="1452564" y="3794037"/>
                <a:ext cx="164782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800" dirty="0">
                    <a:latin typeface="Montserrat" panose="00000500000000000000" pitchFamily="2" charset="-52"/>
                  </a:rPr>
                  <a:t>Google</a:t>
                </a:r>
                <a:endParaRPr lang="ru-RU" sz="1800" dirty="0">
                  <a:latin typeface="Montserrat" panose="00000500000000000000" pitchFamily="2" charset="-52"/>
                </a:endParaRPr>
              </a:p>
            </p:txBody>
          </p:sp>
        </p:grpSp>
        <p:pic>
          <p:nvPicPr>
            <p:cNvPr id="47" name="Picture 2" descr="Android Studio icon PNG and SVG Vector Free Download">
              <a:extLst>
                <a:ext uri="{FF2B5EF4-FFF2-40B4-BE49-F238E27FC236}">
                  <a16:creationId xmlns:a16="http://schemas.microsoft.com/office/drawing/2014/main" id="{E7A6AE7A-B38F-46C1-A779-3D69E4B153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9226" y="1355461"/>
              <a:ext cx="1714500" cy="1714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2" name="Группа 51">
            <a:extLst>
              <a:ext uri="{FF2B5EF4-FFF2-40B4-BE49-F238E27FC236}">
                <a16:creationId xmlns:a16="http://schemas.microsoft.com/office/drawing/2014/main" id="{96F08A97-C4A9-4971-AD8E-88D8241F6A8E}"/>
              </a:ext>
            </a:extLst>
          </p:cNvPr>
          <p:cNvGrpSpPr/>
          <p:nvPr/>
        </p:nvGrpSpPr>
        <p:grpSpPr>
          <a:xfrm>
            <a:off x="4791079" y="6410497"/>
            <a:ext cx="3581398" cy="3685198"/>
            <a:chOff x="4905377" y="1227362"/>
            <a:chExt cx="3581398" cy="3685198"/>
          </a:xfrm>
        </p:grpSpPr>
        <p:grpSp>
          <p:nvGrpSpPr>
            <p:cNvPr id="53" name="Группа 52">
              <a:extLst>
                <a:ext uri="{FF2B5EF4-FFF2-40B4-BE49-F238E27FC236}">
                  <a16:creationId xmlns:a16="http://schemas.microsoft.com/office/drawing/2014/main" id="{5AA75564-A8E7-4D95-81DC-27B316056670}"/>
                </a:ext>
              </a:extLst>
            </p:cNvPr>
            <p:cNvGrpSpPr/>
            <p:nvPr/>
          </p:nvGrpSpPr>
          <p:grpSpPr>
            <a:xfrm>
              <a:off x="4905377" y="1227362"/>
              <a:ext cx="3581398" cy="3685198"/>
              <a:chOff x="419102" y="1248752"/>
              <a:chExt cx="3581398" cy="3685198"/>
            </a:xfrm>
          </p:grpSpPr>
          <p:sp>
            <p:nvSpPr>
              <p:cNvPr id="55" name="Прямоугольник: скругленные углы 54">
                <a:extLst>
                  <a:ext uri="{FF2B5EF4-FFF2-40B4-BE49-F238E27FC236}">
                    <a16:creationId xmlns:a16="http://schemas.microsoft.com/office/drawing/2014/main" id="{90212979-990F-4A71-B845-61D28A249A16}"/>
                  </a:ext>
                </a:extLst>
              </p:cNvPr>
              <p:cNvSpPr/>
              <p:nvPr/>
            </p:nvSpPr>
            <p:spPr>
              <a:xfrm>
                <a:off x="419102" y="1248752"/>
                <a:ext cx="3581398" cy="3685198"/>
              </a:xfrm>
              <a:prstGeom prst="roundRect">
                <a:avLst/>
              </a:prstGeom>
              <a:solidFill>
                <a:schemeClr val="accent2">
                  <a:lumMod val="25000"/>
                  <a:lumOff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b="1" dirty="0"/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C1441F43-01BD-4FA2-B515-E94002718B3F}"/>
                  </a:ext>
                </a:extLst>
              </p:cNvPr>
              <p:cNvSpPr txBox="1"/>
              <p:nvPr/>
            </p:nvSpPr>
            <p:spPr>
              <a:xfrm>
                <a:off x="647701" y="3124441"/>
                <a:ext cx="31242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latin typeface="Montserrat" panose="00000500000000000000" pitchFamily="2" charset="-52"/>
                  </a:rPr>
                  <a:t>Kotlin</a:t>
                </a:r>
                <a:endParaRPr lang="ru-RU" sz="2400" dirty="0">
                  <a:latin typeface="Montserrat" panose="00000500000000000000" pitchFamily="2" charset="-52"/>
                </a:endParaRP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442D12BB-EA2C-4F69-8534-958B35AE1927}"/>
                  </a:ext>
                </a:extLst>
              </p:cNvPr>
              <p:cNvSpPr txBox="1"/>
              <p:nvPr/>
            </p:nvSpPr>
            <p:spPr>
              <a:xfrm>
                <a:off x="1178719" y="4189194"/>
                <a:ext cx="219551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ru-RU" dirty="0">
                    <a:latin typeface="Montserrat" panose="00000500000000000000" pitchFamily="2" charset="-52"/>
                  </a:rPr>
                  <a:t>Язык программирования</a:t>
                </a: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68C8D562-7DFB-47FF-9DCA-3B58155F2E37}"/>
                  </a:ext>
                </a:extLst>
              </p:cNvPr>
              <p:cNvSpPr txBox="1"/>
              <p:nvPr/>
            </p:nvSpPr>
            <p:spPr>
              <a:xfrm>
                <a:off x="1452564" y="3794037"/>
                <a:ext cx="164782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800" dirty="0">
                    <a:latin typeface="Montserrat" panose="00000500000000000000" pitchFamily="2" charset="-52"/>
                  </a:rPr>
                  <a:t>JetBrains</a:t>
                </a:r>
                <a:endParaRPr lang="ru-RU" sz="1800" dirty="0">
                  <a:latin typeface="Montserrat" panose="00000500000000000000" pitchFamily="2" charset="-52"/>
                </a:endParaRPr>
              </a:p>
            </p:txBody>
          </p:sp>
        </p:grpSp>
        <p:sp>
          <p:nvSpPr>
            <p:cNvPr id="54" name="Прямоугольник: скругленные углы 53">
              <a:extLst>
                <a:ext uri="{FF2B5EF4-FFF2-40B4-BE49-F238E27FC236}">
                  <a16:creationId xmlns:a16="http://schemas.microsoft.com/office/drawing/2014/main" id="{5DC6093E-C2E9-4A4E-A7C3-0874E1472386}"/>
                </a:ext>
              </a:extLst>
            </p:cNvPr>
            <p:cNvSpPr/>
            <p:nvPr/>
          </p:nvSpPr>
          <p:spPr>
            <a:xfrm>
              <a:off x="5714999" y="1446634"/>
              <a:ext cx="2095500" cy="1485900"/>
            </a:xfrm>
            <a:prstGeom prst="roundRect">
              <a:avLst/>
            </a:prstGeom>
            <a:blipFill>
              <a:blip r:embed="rId8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59" name="Группа 58">
            <a:extLst>
              <a:ext uri="{FF2B5EF4-FFF2-40B4-BE49-F238E27FC236}">
                <a16:creationId xmlns:a16="http://schemas.microsoft.com/office/drawing/2014/main" id="{312C2245-570F-42FE-9D1A-F493F70EB3D2}"/>
              </a:ext>
            </a:extLst>
          </p:cNvPr>
          <p:cNvGrpSpPr/>
          <p:nvPr/>
        </p:nvGrpSpPr>
        <p:grpSpPr>
          <a:xfrm>
            <a:off x="657225" y="-5182192"/>
            <a:ext cx="7829550" cy="4838700"/>
            <a:chOff x="657225" y="152400"/>
            <a:chExt cx="7829550" cy="4838700"/>
          </a:xfrm>
        </p:grpSpPr>
        <p:grpSp>
          <p:nvGrpSpPr>
            <p:cNvPr id="60" name="Группа 59">
              <a:extLst>
                <a:ext uri="{FF2B5EF4-FFF2-40B4-BE49-F238E27FC236}">
                  <a16:creationId xmlns:a16="http://schemas.microsoft.com/office/drawing/2014/main" id="{8C791876-AB42-4D1D-B8B7-F400F0047DA2}"/>
                </a:ext>
              </a:extLst>
            </p:cNvPr>
            <p:cNvGrpSpPr/>
            <p:nvPr/>
          </p:nvGrpSpPr>
          <p:grpSpPr>
            <a:xfrm>
              <a:off x="657225" y="152400"/>
              <a:ext cx="7829550" cy="4838700"/>
              <a:chOff x="657225" y="152400"/>
              <a:chExt cx="7829550" cy="4838700"/>
            </a:xfrm>
          </p:grpSpPr>
          <p:grpSp>
            <p:nvGrpSpPr>
              <p:cNvPr id="62" name="Группа 61">
                <a:extLst>
                  <a:ext uri="{FF2B5EF4-FFF2-40B4-BE49-F238E27FC236}">
                    <a16:creationId xmlns:a16="http://schemas.microsoft.com/office/drawing/2014/main" id="{B3B54F24-50F0-45E8-ACA7-FC24385AB9A4}"/>
                  </a:ext>
                </a:extLst>
              </p:cNvPr>
              <p:cNvGrpSpPr/>
              <p:nvPr/>
            </p:nvGrpSpPr>
            <p:grpSpPr>
              <a:xfrm>
                <a:off x="657225" y="152400"/>
                <a:ext cx="7829550" cy="4838700"/>
                <a:chOff x="657225" y="152400"/>
                <a:chExt cx="7829550" cy="4838700"/>
              </a:xfrm>
            </p:grpSpPr>
            <p:sp>
              <p:nvSpPr>
                <p:cNvPr id="64" name="Овал 63">
                  <a:extLst>
                    <a:ext uri="{FF2B5EF4-FFF2-40B4-BE49-F238E27FC236}">
                      <a16:creationId xmlns:a16="http://schemas.microsoft.com/office/drawing/2014/main" id="{CCA75184-8903-4E59-9F1B-9673CE169935}"/>
                    </a:ext>
                  </a:extLst>
                </p:cNvPr>
                <p:cNvSpPr/>
                <p:nvPr/>
              </p:nvSpPr>
              <p:spPr>
                <a:xfrm>
                  <a:off x="8067675" y="4572000"/>
                  <a:ext cx="419100" cy="4191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sp>
              <p:nvSpPr>
                <p:cNvPr id="65" name="Овал 64">
                  <a:extLst>
                    <a:ext uri="{FF2B5EF4-FFF2-40B4-BE49-F238E27FC236}">
                      <a16:creationId xmlns:a16="http://schemas.microsoft.com/office/drawing/2014/main" id="{6E741937-C77E-44E8-BBFE-A25B40E3DF53}"/>
                    </a:ext>
                  </a:extLst>
                </p:cNvPr>
                <p:cNvSpPr/>
                <p:nvPr/>
              </p:nvSpPr>
              <p:spPr>
                <a:xfrm>
                  <a:off x="657225" y="152400"/>
                  <a:ext cx="419100" cy="4191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pic>
              <p:nvPicPr>
                <p:cNvPr id="66" name="Рисунок 65">
                  <a:extLst>
                    <a:ext uri="{FF2B5EF4-FFF2-40B4-BE49-F238E27FC236}">
                      <a16:creationId xmlns:a16="http://schemas.microsoft.com/office/drawing/2014/main" id="{4D8B9A7C-E69D-4E39-829F-B9DA5C9E50E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rcRect/>
                <a:stretch>
                  <a:fillRect/>
                </a:stretch>
              </p:blipFill>
              <p:spPr>
                <a:xfrm>
                  <a:off x="657225" y="152400"/>
                  <a:ext cx="7829550" cy="4838700"/>
                </a:xfrm>
                <a:custGeom>
                  <a:avLst/>
                  <a:gdLst>
                    <a:gd name="connsiteX0" fmla="*/ 233363 w 7829550"/>
                    <a:gd name="connsiteY0" fmla="*/ 0 h 4838700"/>
                    <a:gd name="connsiteX1" fmla="*/ 7563672 w 7829550"/>
                    <a:gd name="connsiteY1" fmla="*/ 0 h 4838700"/>
                    <a:gd name="connsiteX2" fmla="*/ 7829550 w 7829550"/>
                    <a:gd name="connsiteY2" fmla="*/ 225348 h 4838700"/>
                    <a:gd name="connsiteX3" fmla="*/ 7829550 w 7829550"/>
                    <a:gd name="connsiteY3" fmla="*/ 4684423 h 4838700"/>
                    <a:gd name="connsiteX4" fmla="*/ 7608082 w 7829550"/>
                    <a:gd name="connsiteY4" fmla="*/ 4838700 h 4838700"/>
                    <a:gd name="connsiteX5" fmla="*/ 202401 w 7829550"/>
                    <a:gd name="connsiteY5" fmla="*/ 4838700 h 4838700"/>
                    <a:gd name="connsiteX6" fmla="*/ 0 w 7829550"/>
                    <a:gd name="connsiteY6" fmla="*/ 4636299 h 4838700"/>
                    <a:gd name="connsiteX7" fmla="*/ 0 w 7829550"/>
                    <a:gd name="connsiteY7" fmla="*/ 233363 h 48387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7829550" h="4838700">
                      <a:moveTo>
                        <a:pt x="233363" y="0"/>
                      </a:moveTo>
                      <a:lnTo>
                        <a:pt x="7563672" y="0"/>
                      </a:lnTo>
                      <a:lnTo>
                        <a:pt x="7829550" y="225348"/>
                      </a:lnTo>
                      <a:lnTo>
                        <a:pt x="7829550" y="4684423"/>
                      </a:lnTo>
                      <a:lnTo>
                        <a:pt x="7608082" y="4838700"/>
                      </a:lnTo>
                      <a:lnTo>
                        <a:pt x="202401" y="4838700"/>
                      </a:lnTo>
                      <a:lnTo>
                        <a:pt x="0" y="4636299"/>
                      </a:lnTo>
                      <a:lnTo>
                        <a:pt x="0" y="233363"/>
                      </a:lnTo>
                      <a:close/>
                    </a:path>
                  </a:pathLst>
                </a:custGeom>
              </p:spPr>
            </p:pic>
            <p:sp>
              <p:nvSpPr>
                <p:cNvPr id="68" name="Овал 67">
                  <a:extLst>
                    <a:ext uri="{FF2B5EF4-FFF2-40B4-BE49-F238E27FC236}">
                      <a16:creationId xmlns:a16="http://schemas.microsoft.com/office/drawing/2014/main" id="{244CE529-2046-4C4E-A730-A37430A4F988}"/>
                    </a:ext>
                  </a:extLst>
                </p:cNvPr>
                <p:cNvSpPr/>
                <p:nvPr/>
              </p:nvSpPr>
              <p:spPr>
                <a:xfrm>
                  <a:off x="657225" y="4572000"/>
                  <a:ext cx="419100" cy="4191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sp>
              <p:nvSpPr>
                <p:cNvPr id="69" name="Овал 68">
                  <a:extLst>
                    <a:ext uri="{FF2B5EF4-FFF2-40B4-BE49-F238E27FC236}">
                      <a16:creationId xmlns:a16="http://schemas.microsoft.com/office/drawing/2014/main" id="{E807737A-8AE5-4553-920A-0E1688EBB252}"/>
                    </a:ext>
                  </a:extLst>
                </p:cNvPr>
                <p:cNvSpPr/>
                <p:nvPr/>
              </p:nvSpPr>
              <p:spPr>
                <a:xfrm>
                  <a:off x="8067675" y="152400"/>
                  <a:ext cx="419100" cy="4191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</p:grpSp>
          <p:sp>
            <p:nvSpPr>
              <p:cNvPr id="63" name="Прямоугольник 62">
                <a:extLst>
                  <a:ext uri="{FF2B5EF4-FFF2-40B4-BE49-F238E27FC236}">
                    <a16:creationId xmlns:a16="http://schemas.microsoft.com/office/drawing/2014/main" id="{F94AA7B8-BFE8-4CBE-BC8C-700F72116092}"/>
                  </a:ext>
                </a:extLst>
              </p:cNvPr>
              <p:cNvSpPr/>
              <p:nvPr/>
            </p:nvSpPr>
            <p:spPr>
              <a:xfrm>
                <a:off x="868680" y="285750"/>
                <a:ext cx="2369820" cy="4191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E6C8D21F-CAF7-4AE4-85E1-F9FCCF08013D}"/>
                </a:ext>
              </a:extLst>
            </p:cNvPr>
            <p:cNvSpPr txBox="1"/>
            <p:nvPr/>
          </p:nvSpPr>
          <p:spPr>
            <a:xfrm>
              <a:off x="944881" y="253011"/>
              <a:ext cx="733044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3200" dirty="0">
                  <a:latin typeface="Montserrat" panose="00000500000000000000" pitchFamily="2" charset="-52"/>
                </a:rPr>
                <a:t>Рост оборотов маркетплейсов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75000"/>
            <a:lumOff val="25000"/>
          </a:schemeClr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B10421A2-3BDB-4771-B3E6-CEE1D23FB7F1}"/>
              </a:ext>
            </a:extLst>
          </p:cNvPr>
          <p:cNvSpPr txBox="1"/>
          <p:nvPr/>
        </p:nvSpPr>
        <p:spPr>
          <a:xfrm>
            <a:off x="419102" y="388488"/>
            <a:ext cx="65436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Montserrat" panose="00000500000000000000" pitchFamily="2" charset="-52"/>
              </a:rPr>
              <a:t>Используемые технологии</a:t>
            </a:r>
          </a:p>
        </p:txBody>
      </p: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FB72262B-D94B-4AE1-B174-109A5FE1FFC4}"/>
              </a:ext>
            </a:extLst>
          </p:cNvPr>
          <p:cNvGrpSpPr/>
          <p:nvPr/>
        </p:nvGrpSpPr>
        <p:grpSpPr>
          <a:xfrm>
            <a:off x="419102" y="1248752"/>
            <a:ext cx="3581398" cy="3685198"/>
            <a:chOff x="419102" y="1248752"/>
            <a:chExt cx="3581398" cy="3685198"/>
          </a:xfrm>
        </p:grpSpPr>
        <p:grpSp>
          <p:nvGrpSpPr>
            <p:cNvPr id="22" name="Группа 21">
              <a:extLst>
                <a:ext uri="{FF2B5EF4-FFF2-40B4-BE49-F238E27FC236}">
                  <a16:creationId xmlns:a16="http://schemas.microsoft.com/office/drawing/2014/main" id="{0A112FC8-CF9D-4203-89A6-96F510BD1643}"/>
                </a:ext>
              </a:extLst>
            </p:cNvPr>
            <p:cNvGrpSpPr/>
            <p:nvPr/>
          </p:nvGrpSpPr>
          <p:grpSpPr>
            <a:xfrm>
              <a:off x="419102" y="1248752"/>
              <a:ext cx="3581398" cy="3685198"/>
              <a:chOff x="419102" y="1248752"/>
              <a:chExt cx="3581398" cy="3685198"/>
            </a:xfrm>
          </p:grpSpPr>
          <p:sp>
            <p:nvSpPr>
              <p:cNvPr id="15" name="Прямоугольник: скругленные углы 14">
                <a:extLst>
                  <a:ext uri="{FF2B5EF4-FFF2-40B4-BE49-F238E27FC236}">
                    <a16:creationId xmlns:a16="http://schemas.microsoft.com/office/drawing/2014/main" id="{07E966CE-A8C2-47F8-ABD5-4F7AF9934C80}"/>
                  </a:ext>
                </a:extLst>
              </p:cNvPr>
              <p:cNvSpPr/>
              <p:nvPr/>
            </p:nvSpPr>
            <p:spPr>
              <a:xfrm>
                <a:off x="419102" y="1248752"/>
                <a:ext cx="3581398" cy="3685198"/>
              </a:xfrm>
              <a:prstGeom prst="roundRect">
                <a:avLst/>
              </a:prstGeom>
              <a:solidFill>
                <a:schemeClr val="accent2">
                  <a:lumMod val="25000"/>
                  <a:lumOff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b="1" dirty="0"/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A570006-3539-42BE-AF0E-6A8747D38AED}"/>
                  </a:ext>
                </a:extLst>
              </p:cNvPr>
              <p:cNvSpPr txBox="1"/>
              <p:nvPr/>
            </p:nvSpPr>
            <p:spPr>
              <a:xfrm>
                <a:off x="657225" y="3157431"/>
                <a:ext cx="31242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latin typeface="Montserrat" panose="00000500000000000000" pitchFamily="2" charset="-52"/>
                  </a:rPr>
                  <a:t>Android Studio</a:t>
                </a:r>
                <a:endParaRPr lang="ru-RU" sz="2400" dirty="0">
                  <a:latin typeface="Montserrat" panose="00000500000000000000" pitchFamily="2" charset="-52"/>
                </a:endParaRP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6E9866D-1940-43EB-B9D0-4D9F999898FF}"/>
                  </a:ext>
                </a:extLst>
              </p:cNvPr>
              <p:cNvSpPr txBox="1"/>
              <p:nvPr/>
            </p:nvSpPr>
            <p:spPr>
              <a:xfrm>
                <a:off x="1385889" y="4192797"/>
                <a:ext cx="164782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ru-RU" dirty="0">
                    <a:latin typeface="Montserrat" panose="00000500000000000000" pitchFamily="2" charset="-52"/>
                  </a:rPr>
                  <a:t>ИСР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C2421A9-C958-4627-AC9D-8034A2DC184F}"/>
                  </a:ext>
                </a:extLst>
              </p:cNvPr>
              <p:cNvSpPr txBox="1"/>
              <p:nvPr/>
            </p:nvSpPr>
            <p:spPr>
              <a:xfrm>
                <a:off x="1395413" y="3521900"/>
                <a:ext cx="164782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800" dirty="0">
                    <a:latin typeface="Montserrat" panose="00000500000000000000" pitchFamily="2" charset="-52"/>
                  </a:rPr>
                  <a:t>Google</a:t>
                </a:r>
                <a:endParaRPr lang="ru-RU" sz="1800" dirty="0">
                  <a:latin typeface="Montserrat" panose="00000500000000000000" pitchFamily="2" charset="-52"/>
                </a:endParaRPr>
              </a:p>
            </p:txBody>
          </p:sp>
        </p:grpSp>
        <p:pic>
          <p:nvPicPr>
            <p:cNvPr id="1026" name="Picture 2" descr="Android Studio icon PNG and SVG Vector Free Download">
              <a:extLst>
                <a:ext uri="{FF2B5EF4-FFF2-40B4-BE49-F238E27FC236}">
                  <a16:creationId xmlns:a16="http://schemas.microsoft.com/office/drawing/2014/main" id="{DADCC6B4-C61B-4006-9FAE-4D69B96689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9226" y="1355461"/>
              <a:ext cx="1714500" cy="1714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0" name="Группа 29">
            <a:extLst>
              <a:ext uri="{FF2B5EF4-FFF2-40B4-BE49-F238E27FC236}">
                <a16:creationId xmlns:a16="http://schemas.microsoft.com/office/drawing/2014/main" id="{09C7D5B8-5466-482A-BD0E-7DB8E9584269}"/>
              </a:ext>
            </a:extLst>
          </p:cNvPr>
          <p:cNvGrpSpPr/>
          <p:nvPr/>
        </p:nvGrpSpPr>
        <p:grpSpPr>
          <a:xfrm>
            <a:off x="4905377" y="1144916"/>
            <a:ext cx="3581398" cy="3685198"/>
            <a:chOff x="4905377" y="1144916"/>
            <a:chExt cx="3581398" cy="3685198"/>
          </a:xfrm>
        </p:grpSpPr>
        <p:grpSp>
          <p:nvGrpSpPr>
            <p:cNvPr id="33" name="Группа 32">
              <a:extLst>
                <a:ext uri="{FF2B5EF4-FFF2-40B4-BE49-F238E27FC236}">
                  <a16:creationId xmlns:a16="http://schemas.microsoft.com/office/drawing/2014/main" id="{3EEAFB9F-D3CF-46B7-8F3D-7E1D24408C35}"/>
                </a:ext>
              </a:extLst>
            </p:cNvPr>
            <p:cNvGrpSpPr/>
            <p:nvPr/>
          </p:nvGrpSpPr>
          <p:grpSpPr>
            <a:xfrm>
              <a:off x="4905377" y="1144916"/>
              <a:ext cx="3581398" cy="3685198"/>
              <a:chOff x="419102" y="1166306"/>
              <a:chExt cx="3581398" cy="3685198"/>
            </a:xfrm>
          </p:grpSpPr>
          <p:sp>
            <p:nvSpPr>
              <p:cNvPr id="34" name="Прямоугольник: скругленные углы 33">
                <a:extLst>
                  <a:ext uri="{FF2B5EF4-FFF2-40B4-BE49-F238E27FC236}">
                    <a16:creationId xmlns:a16="http://schemas.microsoft.com/office/drawing/2014/main" id="{02FFF9E0-D98E-482B-823A-FA4AA500D286}"/>
                  </a:ext>
                </a:extLst>
              </p:cNvPr>
              <p:cNvSpPr/>
              <p:nvPr/>
            </p:nvSpPr>
            <p:spPr>
              <a:xfrm>
                <a:off x="419102" y="1166306"/>
                <a:ext cx="3581398" cy="3685198"/>
              </a:xfrm>
              <a:prstGeom prst="roundRect">
                <a:avLst/>
              </a:prstGeom>
              <a:solidFill>
                <a:schemeClr val="accent2">
                  <a:lumMod val="25000"/>
                  <a:lumOff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b="1" dirty="0"/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ACF25CC-8AB3-492E-9ABA-075481D1E68F}"/>
                  </a:ext>
                </a:extLst>
              </p:cNvPr>
              <p:cNvSpPr txBox="1"/>
              <p:nvPr/>
            </p:nvSpPr>
            <p:spPr>
              <a:xfrm>
                <a:off x="647701" y="3124441"/>
                <a:ext cx="31242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latin typeface="Montserrat" panose="00000500000000000000" pitchFamily="2" charset="-52"/>
                  </a:rPr>
                  <a:t>Kotlin</a:t>
                </a:r>
                <a:endParaRPr lang="ru-RU" sz="2400" dirty="0">
                  <a:latin typeface="Montserrat" panose="00000500000000000000" pitchFamily="2" charset="-52"/>
                </a:endParaRP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340699A-261C-4175-9C0A-883E3430C915}"/>
                  </a:ext>
                </a:extLst>
              </p:cNvPr>
              <p:cNvSpPr txBox="1"/>
              <p:nvPr/>
            </p:nvSpPr>
            <p:spPr>
              <a:xfrm>
                <a:off x="947058" y="4066510"/>
                <a:ext cx="264822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ru-RU" dirty="0">
                    <a:latin typeface="Montserrat" panose="00000500000000000000" pitchFamily="2" charset="-52"/>
                  </a:rPr>
                  <a:t>Язык программирования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EC61ADB-A0C8-4FFA-B88C-AE898AF65353}"/>
                  </a:ext>
                </a:extLst>
              </p:cNvPr>
              <p:cNvSpPr txBox="1"/>
              <p:nvPr/>
            </p:nvSpPr>
            <p:spPr>
              <a:xfrm>
                <a:off x="1452562" y="3489681"/>
                <a:ext cx="164782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800" dirty="0">
                    <a:latin typeface="Montserrat" panose="00000500000000000000" pitchFamily="2" charset="-52"/>
                  </a:rPr>
                  <a:t>JetBrains</a:t>
                </a:r>
                <a:endParaRPr lang="ru-RU" sz="1800" dirty="0">
                  <a:latin typeface="Montserrat" panose="00000500000000000000" pitchFamily="2" charset="-52"/>
                </a:endParaRPr>
              </a:p>
            </p:txBody>
          </p:sp>
        </p:grpSp>
        <p:sp>
          <p:nvSpPr>
            <p:cNvPr id="3" name="Прямоугольник: скругленные углы 2">
              <a:extLst>
                <a:ext uri="{FF2B5EF4-FFF2-40B4-BE49-F238E27FC236}">
                  <a16:creationId xmlns:a16="http://schemas.microsoft.com/office/drawing/2014/main" id="{AA538743-30DB-4534-BA5B-6C710DCDC9F3}"/>
                </a:ext>
              </a:extLst>
            </p:cNvPr>
            <p:cNvSpPr/>
            <p:nvPr/>
          </p:nvSpPr>
          <p:spPr>
            <a:xfrm>
              <a:off x="5714999" y="1446634"/>
              <a:ext cx="2095500" cy="1485900"/>
            </a:xfrm>
            <a:prstGeom prst="roundRect">
              <a:avLst/>
            </a:prstGeom>
            <a:blipFill>
              <a:blip r:embed="rId4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F385147F-26DE-486E-84A4-3819C843330B}"/>
              </a:ext>
            </a:extLst>
          </p:cNvPr>
          <p:cNvSpPr txBox="1"/>
          <p:nvPr/>
        </p:nvSpPr>
        <p:spPr>
          <a:xfrm>
            <a:off x="419102" y="-4406276"/>
            <a:ext cx="61436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Montserrat" panose="00000500000000000000" pitchFamily="2" charset="-52"/>
              </a:rPr>
              <a:t>Цели и Задачи</a:t>
            </a:r>
          </a:p>
        </p:txBody>
      </p:sp>
      <p:grpSp>
        <p:nvGrpSpPr>
          <p:cNvPr id="57" name="Группа 56">
            <a:extLst>
              <a:ext uri="{FF2B5EF4-FFF2-40B4-BE49-F238E27FC236}">
                <a16:creationId xmlns:a16="http://schemas.microsoft.com/office/drawing/2014/main" id="{8C978729-188D-481A-AE65-C889C812818B}"/>
              </a:ext>
            </a:extLst>
          </p:cNvPr>
          <p:cNvGrpSpPr/>
          <p:nvPr/>
        </p:nvGrpSpPr>
        <p:grpSpPr>
          <a:xfrm>
            <a:off x="285748" y="-1807272"/>
            <a:ext cx="8572504" cy="1592672"/>
            <a:chOff x="285748" y="2987492"/>
            <a:chExt cx="8572504" cy="1592672"/>
          </a:xfrm>
        </p:grpSpPr>
        <p:grpSp>
          <p:nvGrpSpPr>
            <p:cNvPr id="58" name="Группа 57">
              <a:extLst>
                <a:ext uri="{FF2B5EF4-FFF2-40B4-BE49-F238E27FC236}">
                  <a16:creationId xmlns:a16="http://schemas.microsoft.com/office/drawing/2014/main" id="{1617526B-04A8-4C88-A379-556CFDF3E3EB}"/>
                </a:ext>
              </a:extLst>
            </p:cNvPr>
            <p:cNvGrpSpPr/>
            <p:nvPr/>
          </p:nvGrpSpPr>
          <p:grpSpPr>
            <a:xfrm>
              <a:off x="285748" y="2987492"/>
              <a:ext cx="8572504" cy="1592672"/>
              <a:chOff x="219071" y="1941587"/>
              <a:chExt cx="8572504" cy="1592672"/>
            </a:xfrm>
          </p:grpSpPr>
          <p:sp>
            <p:nvSpPr>
              <p:cNvPr id="60" name="Прямоугольник: скругленные углы 59">
                <a:extLst>
                  <a:ext uri="{FF2B5EF4-FFF2-40B4-BE49-F238E27FC236}">
                    <a16:creationId xmlns:a16="http://schemas.microsoft.com/office/drawing/2014/main" id="{0C4AAB05-3852-4BB5-A5BA-446B15897E24}"/>
                  </a:ext>
                </a:extLst>
              </p:cNvPr>
              <p:cNvSpPr/>
              <p:nvPr/>
            </p:nvSpPr>
            <p:spPr>
              <a:xfrm>
                <a:off x="219071" y="1941587"/>
                <a:ext cx="8572504" cy="1592672"/>
              </a:xfrm>
              <a:prstGeom prst="roundRect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7D228165-616B-443A-B8A7-F844D11E81FE}"/>
                  </a:ext>
                </a:extLst>
              </p:cNvPr>
              <p:cNvSpPr txBox="1"/>
              <p:nvPr/>
            </p:nvSpPr>
            <p:spPr>
              <a:xfrm>
                <a:off x="352425" y="1975715"/>
                <a:ext cx="642937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1600" b="1" dirty="0">
                    <a:solidFill>
                      <a:schemeClr val="tx1"/>
                    </a:solidFill>
                    <a:latin typeface="Montserrat" panose="00000500000000000000" pitchFamily="2" charset="-52"/>
                  </a:rPr>
                  <a:t>Анализ конкурентов и предотвращение их ошибок</a:t>
                </a:r>
                <a:r>
                  <a:rPr lang="en-US" sz="1600" b="1" dirty="0">
                    <a:solidFill>
                      <a:schemeClr val="tx1"/>
                    </a:solidFill>
                    <a:latin typeface="Montserrat" panose="00000500000000000000" pitchFamily="2" charset="-52"/>
                  </a:rPr>
                  <a:t>:</a:t>
                </a:r>
                <a:endParaRPr lang="ru-RU" sz="1600" b="1" dirty="0">
                  <a:solidFill>
                    <a:schemeClr val="tx1"/>
                  </a:solidFill>
                  <a:latin typeface="Montserrat" panose="00000500000000000000" pitchFamily="2" charset="-52"/>
                </a:endParaRP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FA912BE8-AE29-4F38-9B8D-D3695C2E0032}"/>
                  </a:ext>
                </a:extLst>
              </p:cNvPr>
              <p:cNvSpPr txBox="1"/>
              <p:nvPr/>
            </p:nvSpPr>
            <p:spPr>
              <a:xfrm>
                <a:off x="714373" y="2373034"/>
                <a:ext cx="642937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1600" dirty="0">
                    <a:solidFill>
                      <a:schemeClr val="tx1"/>
                    </a:solidFill>
                    <a:latin typeface="Montserrat" panose="00000500000000000000" pitchFamily="2" charset="-52"/>
                  </a:rPr>
                  <a:t>Отсутствие платной подписки</a:t>
                </a:r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21E4715-1659-4C19-B37E-219BE963C5E3}"/>
                  </a:ext>
                </a:extLst>
              </p:cNvPr>
              <p:cNvSpPr txBox="1"/>
              <p:nvPr/>
            </p:nvSpPr>
            <p:spPr>
              <a:xfrm>
                <a:off x="790573" y="2757094"/>
                <a:ext cx="642937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1600" dirty="0">
                    <a:solidFill>
                      <a:schemeClr val="tx1"/>
                    </a:solidFill>
                    <a:latin typeface="Montserrat" panose="00000500000000000000" pitchFamily="2" charset="-52"/>
                  </a:rPr>
                  <a:t>Отсутствие нейросетей</a:t>
                </a:r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0F7E29CA-767E-425D-95FE-4C88F6EFF0F5}"/>
                  </a:ext>
                </a:extLst>
              </p:cNvPr>
              <p:cNvSpPr txBox="1"/>
              <p:nvPr/>
            </p:nvSpPr>
            <p:spPr>
              <a:xfrm>
                <a:off x="790573" y="3108907"/>
                <a:ext cx="642937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1600" dirty="0">
                    <a:solidFill>
                      <a:schemeClr val="tx1"/>
                    </a:solidFill>
                    <a:latin typeface="Montserrat" panose="00000500000000000000" pitchFamily="2" charset="-52"/>
                  </a:rPr>
                  <a:t>Отсутствие обязательного подключения к интернету</a:t>
                </a:r>
              </a:p>
            </p:txBody>
          </p:sp>
        </p:grpSp>
        <p:pic>
          <p:nvPicPr>
            <p:cNvPr id="59" name="Рисунок 58">
              <a:extLst>
                <a:ext uri="{FF2B5EF4-FFF2-40B4-BE49-F238E27FC236}">
                  <a16:creationId xmlns:a16="http://schemas.microsoft.com/office/drawing/2014/main" id="{6DC78C96-F8F9-4FC5-9015-581A4442A6C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055327" y="3132892"/>
              <a:ext cx="621946" cy="621946"/>
            </a:xfrm>
            <a:prstGeom prst="rect">
              <a:avLst/>
            </a:prstGeom>
          </p:spPr>
        </p:pic>
      </p:grpSp>
      <p:grpSp>
        <p:nvGrpSpPr>
          <p:cNvPr id="65" name="Группа 64">
            <a:extLst>
              <a:ext uri="{FF2B5EF4-FFF2-40B4-BE49-F238E27FC236}">
                <a16:creationId xmlns:a16="http://schemas.microsoft.com/office/drawing/2014/main" id="{FBF18876-CB54-4CB4-804D-C87026A78221}"/>
              </a:ext>
            </a:extLst>
          </p:cNvPr>
          <p:cNvGrpSpPr/>
          <p:nvPr/>
        </p:nvGrpSpPr>
        <p:grpSpPr>
          <a:xfrm>
            <a:off x="285748" y="-3587503"/>
            <a:ext cx="8572504" cy="1417040"/>
            <a:chOff x="285748" y="1207261"/>
            <a:chExt cx="8572504" cy="1417040"/>
          </a:xfrm>
        </p:grpSpPr>
        <p:grpSp>
          <p:nvGrpSpPr>
            <p:cNvPr id="66" name="Группа 65">
              <a:extLst>
                <a:ext uri="{FF2B5EF4-FFF2-40B4-BE49-F238E27FC236}">
                  <a16:creationId xmlns:a16="http://schemas.microsoft.com/office/drawing/2014/main" id="{1F9FF4D9-7DAA-41B6-B132-CB1BD9BCE8C5}"/>
                </a:ext>
              </a:extLst>
            </p:cNvPr>
            <p:cNvGrpSpPr/>
            <p:nvPr/>
          </p:nvGrpSpPr>
          <p:grpSpPr>
            <a:xfrm>
              <a:off x="285748" y="1207261"/>
              <a:ext cx="8572504" cy="1417040"/>
              <a:chOff x="219071" y="165472"/>
              <a:chExt cx="8572504" cy="1417040"/>
            </a:xfrm>
          </p:grpSpPr>
          <p:sp>
            <p:nvSpPr>
              <p:cNvPr id="68" name="Прямоугольник: скругленные углы 67">
                <a:extLst>
                  <a:ext uri="{FF2B5EF4-FFF2-40B4-BE49-F238E27FC236}">
                    <a16:creationId xmlns:a16="http://schemas.microsoft.com/office/drawing/2014/main" id="{ABA703EB-7C45-4A19-952D-9542DBBC222F}"/>
                  </a:ext>
                </a:extLst>
              </p:cNvPr>
              <p:cNvSpPr/>
              <p:nvPr/>
            </p:nvSpPr>
            <p:spPr>
              <a:xfrm>
                <a:off x="219071" y="165472"/>
                <a:ext cx="8572504" cy="1417040"/>
              </a:xfrm>
              <a:prstGeom prst="roundRect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D7C410A4-759F-4CF5-BAC8-2C01277AD106}"/>
                  </a:ext>
                </a:extLst>
              </p:cNvPr>
              <p:cNvSpPr txBox="1"/>
              <p:nvPr/>
            </p:nvSpPr>
            <p:spPr>
              <a:xfrm>
                <a:off x="352425" y="290532"/>
                <a:ext cx="673417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1600" b="1" dirty="0">
                    <a:solidFill>
                      <a:schemeClr val="tx1"/>
                    </a:solidFill>
                    <a:latin typeface="Montserrat" panose="00000500000000000000" pitchFamily="2" charset="-52"/>
                  </a:rPr>
                  <a:t>Мобильное приложение для структурирования одежды</a:t>
                </a:r>
                <a:r>
                  <a:rPr lang="en-US" sz="1600" dirty="0">
                    <a:solidFill>
                      <a:schemeClr val="tx1"/>
                    </a:solidFill>
                    <a:latin typeface="Montserrat" panose="00000500000000000000" pitchFamily="2" charset="-52"/>
                  </a:rPr>
                  <a:t>:</a:t>
                </a:r>
                <a:endParaRPr lang="ru-RU" sz="1600" dirty="0">
                  <a:solidFill>
                    <a:schemeClr val="tx1"/>
                  </a:solidFill>
                  <a:latin typeface="Montserrat" panose="00000500000000000000" pitchFamily="2" charset="-52"/>
                </a:endParaRPr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B4141EB3-8CFE-4595-8677-45A54A082A10}"/>
                  </a:ext>
                </a:extLst>
              </p:cNvPr>
              <p:cNvSpPr txBox="1"/>
              <p:nvPr/>
            </p:nvSpPr>
            <p:spPr>
              <a:xfrm>
                <a:off x="571499" y="754145"/>
                <a:ext cx="642937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1600" dirty="0">
                    <a:solidFill>
                      <a:schemeClr val="tx1"/>
                    </a:solidFill>
                    <a:latin typeface="Montserrat" panose="00000500000000000000" pitchFamily="2" charset="-52"/>
                  </a:rPr>
                  <a:t>Добавление одежды в образы</a:t>
                </a:r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9040D808-A4B0-42A1-AB9F-F437494214EA}"/>
                  </a:ext>
                </a:extLst>
              </p:cNvPr>
              <p:cNvSpPr txBox="1"/>
              <p:nvPr/>
            </p:nvSpPr>
            <p:spPr>
              <a:xfrm>
                <a:off x="571498" y="1161658"/>
                <a:ext cx="642937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1600" dirty="0">
                    <a:solidFill>
                      <a:schemeClr val="tx1"/>
                    </a:solidFill>
                    <a:latin typeface="Montserrat" panose="00000500000000000000" pitchFamily="2" charset="-52"/>
                  </a:rPr>
                  <a:t>Поиск одежды по различным критериям</a:t>
                </a:r>
              </a:p>
            </p:txBody>
          </p:sp>
        </p:grpSp>
        <p:pic>
          <p:nvPicPr>
            <p:cNvPr id="67" name="Рисунок 66">
              <a:extLst>
                <a:ext uri="{FF2B5EF4-FFF2-40B4-BE49-F238E27FC236}">
                  <a16:creationId xmlns:a16="http://schemas.microsoft.com/office/drawing/2014/main" id="{B9CBCEF0-F762-44FC-AD2B-923CB99C72D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920233" y="1321554"/>
              <a:ext cx="804665" cy="804665"/>
            </a:xfrm>
            <a:prstGeom prst="rect">
              <a:avLst/>
            </a:prstGeom>
          </p:spPr>
        </p:pic>
      </p:grpSp>
      <p:sp>
        <p:nvSpPr>
          <p:cNvPr id="38" name="Google Shape;54;p13">
            <a:extLst>
              <a:ext uri="{FF2B5EF4-FFF2-40B4-BE49-F238E27FC236}">
                <a16:creationId xmlns:a16="http://schemas.microsoft.com/office/drawing/2014/main" id="{7F15808A-F960-4C6B-8754-9F710010B69C}"/>
              </a:ext>
            </a:extLst>
          </p:cNvPr>
          <p:cNvSpPr txBox="1"/>
          <p:nvPr/>
        </p:nvSpPr>
        <p:spPr>
          <a:xfrm>
            <a:off x="218261" y="5593607"/>
            <a:ext cx="9144000" cy="7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kumimoji="0" lang="ru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rPr>
              <a:t>Министерство образования Новосибирской области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kumimoji="0" lang="ru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rPr>
              <a:t>ГБПОУ НСО «Новосибирский авиационный технический колледж имени Б.С. Галущака»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" name="Google Shape;55;p13">
            <a:extLst>
              <a:ext uri="{FF2B5EF4-FFF2-40B4-BE49-F238E27FC236}">
                <a16:creationId xmlns:a16="http://schemas.microsoft.com/office/drawing/2014/main" id="{E42FD55B-68F2-421A-827E-326C04F5E07F}"/>
              </a:ext>
            </a:extLst>
          </p:cNvPr>
          <p:cNvSpPr txBox="1"/>
          <p:nvPr/>
        </p:nvSpPr>
        <p:spPr>
          <a:xfrm>
            <a:off x="1306186" y="7249183"/>
            <a:ext cx="7031100" cy="94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kumimoji="0" lang="ru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rPr>
              <a:t>Разработка мобильного приложения</a:t>
            </a:r>
            <a:br>
              <a:rPr kumimoji="0" lang="ru" sz="3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rPr>
            </a:br>
            <a:r>
              <a:rPr kumimoji="0" lang="ru" sz="3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rPr>
              <a:t>Электронный Гардероб</a:t>
            </a:r>
            <a:endParaRPr kumimoji="0" sz="30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0" name="Google Shape;56;p13">
            <a:extLst>
              <a:ext uri="{FF2B5EF4-FFF2-40B4-BE49-F238E27FC236}">
                <a16:creationId xmlns:a16="http://schemas.microsoft.com/office/drawing/2014/main" id="{C6B06173-9D25-4E8A-B31D-F218448C3FD9}"/>
              </a:ext>
            </a:extLst>
          </p:cNvPr>
          <p:cNvSpPr txBox="1"/>
          <p:nvPr/>
        </p:nvSpPr>
        <p:spPr>
          <a:xfrm>
            <a:off x="6981886" y="9101257"/>
            <a:ext cx="2178300" cy="4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ru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rPr>
              <a:t>Некрасов Я. А.</a:t>
            </a: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" name="Google Shape;57;p13">
            <a:extLst>
              <a:ext uri="{FF2B5EF4-FFF2-40B4-BE49-F238E27FC236}">
                <a16:creationId xmlns:a16="http://schemas.microsoft.com/office/drawing/2014/main" id="{A9D2F2C1-B998-4114-B43D-4688E94AC098}"/>
              </a:ext>
            </a:extLst>
          </p:cNvPr>
          <p:cNvSpPr txBox="1"/>
          <p:nvPr/>
        </p:nvSpPr>
        <p:spPr>
          <a:xfrm>
            <a:off x="4397711" y="10139232"/>
            <a:ext cx="785100" cy="41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ru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rPr>
              <a:t>2024</a:t>
            </a: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30955268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75000"/>
            <a:lumOff val="25000"/>
          </a:schemeClr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67C35BF8-91EF-48F5-B6D5-D98B07FABB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9294" y="1006606"/>
            <a:ext cx="1935091" cy="3992790"/>
          </a:xfrm>
          <a:prstGeom prst="rect">
            <a:avLst/>
          </a:prstGeom>
        </p:spPr>
      </p:pic>
      <p:sp>
        <p:nvSpPr>
          <p:cNvPr id="85" name="TextBox 84">
            <a:extLst>
              <a:ext uri="{FF2B5EF4-FFF2-40B4-BE49-F238E27FC236}">
                <a16:creationId xmlns:a16="http://schemas.microsoft.com/office/drawing/2014/main" id="{186CF430-2530-44F5-9FA1-0C8C90D64E64}"/>
              </a:ext>
            </a:extLst>
          </p:cNvPr>
          <p:cNvSpPr txBox="1"/>
          <p:nvPr/>
        </p:nvSpPr>
        <p:spPr>
          <a:xfrm>
            <a:off x="495304" y="-4963027"/>
            <a:ext cx="65436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Montserrat" panose="00000500000000000000" pitchFamily="2" charset="-52"/>
              </a:rPr>
              <a:t>Используемые технологии</a:t>
            </a:r>
          </a:p>
        </p:txBody>
      </p:sp>
      <p:grpSp>
        <p:nvGrpSpPr>
          <p:cNvPr id="86" name="Группа 85">
            <a:extLst>
              <a:ext uri="{FF2B5EF4-FFF2-40B4-BE49-F238E27FC236}">
                <a16:creationId xmlns:a16="http://schemas.microsoft.com/office/drawing/2014/main" id="{307F988C-06D8-4EAD-9548-CD0868118E79}"/>
              </a:ext>
            </a:extLst>
          </p:cNvPr>
          <p:cNvGrpSpPr/>
          <p:nvPr/>
        </p:nvGrpSpPr>
        <p:grpSpPr>
          <a:xfrm>
            <a:off x="495304" y="-4102763"/>
            <a:ext cx="3581398" cy="3685198"/>
            <a:chOff x="419102" y="1248752"/>
            <a:chExt cx="3581398" cy="3685198"/>
          </a:xfrm>
        </p:grpSpPr>
        <p:grpSp>
          <p:nvGrpSpPr>
            <p:cNvPr id="87" name="Группа 86">
              <a:extLst>
                <a:ext uri="{FF2B5EF4-FFF2-40B4-BE49-F238E27FC236}">
                  <a16:creationId xmlns:a16="http://schemas.microsoft.com/office/drawing/2014/main" id="{3D2BB837-01B4-4EC3-AC86-47F638992395}"/>
                </a:ext>
              </a:extLst>
            </p:cNvPr>
            <p:cNvGrpSpPr/>
            <p:nvPr/>
          </p:nvGrpSpPr>
          <p:grpSpPr>
            <a:xfrm>
              <a:off x="419102" y="1248752"/>
              <a:ext cx="3581398" cy="3685198"/>
              <a:chOff x="419102" y="1248752"/>
              <a:chExt cx="3581398" cy="3685198"/>
            </a:xfrm>
          </p:grpSpPr>
          <p:sp>
            <p:nvSpPr>
              <p:cNvPr id="89" name="Прямоугольник: скругленные углы 88">
                <a:extLst>
                  <a:ext uri="{FF2B5EF4-FFF2-40B4-BE49-F238E27FC236}">
                    <a16:creationId xmlns:a16="http://schemas.microsoft.com/office/drawing/2014/main" id="{F13F7C6E-D0EC-4E37-81E6-F1D4A4DAE6BB}"/>
                  </a:ext>
                </a:extLst>
              </p:cNvPr>
              <p:cNvSpPr/>
              <p:nvPr/>
            </p:nvSpPr>
            <p:spPr>
              <a:xfrm>
                <a:off x="419102" y="1248752"/>
                <a:ext cx="3581398" cy="3685198"/>
              </a:xfrm>
              <a:prstGeom prst="roundRect">
                <a:avLst/>
              </a:prstGeom>
              <a:solidFill>
                <a:schemeClr val="accent2">
                  <a:lumMod val="25000"/>
                  <a:lumOff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b="1" dirty="0"/>
              </a:p>
            </p:txBody>
          </p:sp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7DB98CEF-A382-4489-81FD-3EDFC011C795}"/>
                  </a:ext>
                </a:extLst>
              </p:cNvPr>
              <p:cNvSpPr txBox="1"/>
              <p:nvPr/>
            </p:nvSpPr>
            <p:spPr>
              <a:xfrm>
                <a:off x="657225" y="3157431"/>
                <a:ext cx="31242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latin typeface="Montserrat" panose="00000500000000000000" pitchFamily="2" charset="-52"/>
                  </a:rPr>
                  <a:t>Android Studio</a:t>
                </a:r>
                <a:endParaRPr lang="ru-RU" sz="2400" dirty="0">
                  <a:latin typeface="Montserrat" panose="00000500000000000000" pitchFamily="2" charset="-52"/>
                </a:endParaRPr>
              </a:p>
            </p:txBody>
          </p: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1D57322A-315A-4722-9A05-CFA622F39745}"/>
                  </a:ext>
                </a:extLst>
              </p:cNvPr>
              <p:cNvSpPr txBox="1"/>
              <p:nvPr/>
            </p:nvSpPr>
            <p:spPr>
              <a:xfrm>
                <a:off x="1385889" y="4338310"/>
                <a:ext cx="164782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ru-RU" dirty="0">
                    <a:latin typeface="Montserrat" panose="00000500000000000000" pitchFamily="2" charset="-52"/>
                  </a:rPr>
                  <a:t>ИСР</a:t>
                </a:r>
              </a:p>
            </p:txBody>
          </p:sp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D312687C-9448-4B69-8828-D5D61541943F}"/>
                  </a:ext>
                </a:extLst>
              </p:cNvPr>
              <p:cNvSpPr txBox="1"/>
              <p:nvPr/>
            </p:nvSpPr>
            <p:spPr>
              <a:xfrm>
                <a:off x="1452564" y="3794037"/>
                <a:ext cx="164782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800" dirty="0">
                    <a:latin typeface="Montserrat" panose="00000500000000000000" pitchFamily="2" charset="-52"/>
                  </a:rPr>
                  <a:t>Google</a:t>
                </a:r>
                <a:endParaRPr lang="ru-RU" sz="1800" dirty="0">
                  <a:latin typeface="Montserrat" panose="00000500000000000000" pitchFamily="2" charset="-52"/>
                </a:endParaRPr>
              </a:p>
            </p:txBody>
          </p:sp>
        </p:grpSp>
        <p:pic>
          <p:nvPicPr>
            <p:cNvPr id="88" name="Picture 2" descr="Android Studio icon PNG and SVG Vector Free Download">
              <a:extLst>
                <a:ext uri="{FF2B5EF4-FFF2-40B4-BE49-F238E27FC236}">
                  <a16:creationId xmlns:a16="http://schemas.microsoft.com/office/drawing/2014/main" id="{369D3287-9725-4597-B821-20F02079FC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9226" y="1355461"/>
              <a:ext cx="1714500" cy="1714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3" name="Группа 92">
            <a:extLst>
              <a:ext uri="{FF2B5EF4-FFF2-40B4-BE49-F238E27FC236}">
                <a16:creationId xmlns:a16="http://schemas.microsoft.com/office/drawing/2014/main" id="{E92678B4-45E9-4F86-B5FE-E79B2C1303FF}"/>
              </a:ext>
            </a:extLst>
          </p:cNvPr>
          <p:cNvGrpSpPr/>
          <p:nvPr/>
        </p:nvGrpSpPr>
        <p:grpSpPr>
          <a:xfrm>
            <a:off x="4981579" y="-4124153"/>
            <a:ext cx="3581398" cy="3685198"/>
            <a:chOff x="4905377" y="1227362"/>
            <a:chExt cx="3581398" cy="3685198"/>
          </a:xfrm>
        </p:grpSpPr>
        <p:grpSp>
          <p:nvGrpSpPr>
            <p:cNvPr id="94" name="Группа 93">
              <a:extLst>
                <a:ext uri="{FF2B5EF4-FFF2-40B4-BE49-F238E27FC236}">
                  <a16:creationId xmlns:a16="http://schemas.microsoft.com/office/drawing/2014/main" id="{48982C73-40FF-4937-923E-B134E67B4097}"/>
                </a:ext>
              </a:extLst>
            </p:cNvPr>
            <p:cNvGrpSpPr/>
            <p:nvPr/>
          </p:nvGrpSpPr>
          <p:grpSpPr>
            <a:xfrm>
              <a:off x="4905377" y="1227362"/>
              <a:ext cx="3581398" cy="3685198"/>
              <a:chOff x="419102" y="1248752"/>
              <a:chExt cx="3581398" cy="3685198"/>
            </a:xfrm>
          </p:grpSpPr>
          <p:sp>
            <p:nvSpPr>
              <p:cNvPr id="96" name="Прямоугольник: скругленные углы 95">
                <a:extLst>
                  <a:ext uri="{FF2B5EF4-FFF2-40B4-BE49-F238E27FC236}">
                    <a16:creationId xmlns:a16="http://schemas.microsoft.com/office/drawing/2014/main" id="{677D3ABE-D17A-476C-BC30-DC7EB94B6897}"/>
                  </a:ext>
                </a:extLst>
              </p:cNvPr>
              <p:cNvSpPr/>
              <p:nvPr/>
            </p:nvSpPr>
            <p:spPr>
              <a:xfrm>
                <a:off x="419102" y="1248752"/>
                <a:ext cx="3581398" cy="3685198"/>
              </a:xfrm>
              <a:prstGeom prst="roundRect">
                <a:avLst/>
              </a:prstGeom>
              <a:solidFill>
                <a:schemeClr val="accent2">
                  <a:lumMod val="25000"/>
                  <a:lumOff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b="1" dirty="0"/>
              </a:p>
            </p:txBody>
          </p:sp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B9723AF2-13AF-45D8-A4F2-5055DF4BCFA2}"/>
                  </a:ext>
                </a:extLst>
              </p:cNvPr>
              <p:cNvSpPr txBox="1"/>
              <p:nvPr/>
            </p:nvSpPr>
            <p:spPr>
              <a:xfrm>
                <a:off x="647701" y="3124441"/>
                <a:ext cx="31242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latin typeface="Montserrat" panose="00000500000000000000" pitchFamily="2" charset="-52"/>
                  </a:rPr>
                  <a:t>Kotlin</a:t>
                </a:r>
                <a:endParaRPr lang="ru-RU" sz="2400" dirty="0">
                  <a:latin typeface="Montserrat" panose="00000500000000000000" pitchFamily="2" charset="-52"/>
                </a:endParaRPr>
              </a:p>
            </p:txBody>
          </p:sp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A879BDFE-BAE4-4066-A4C0-B4A0ECE96825}"/>
                  </a:ext>
                </a:extLst>
              </p:cNvPr>
              <p:cNvSpPr txBox="1"/>
              <p:nvPr/>
            </p:nvSpPr>
            <p:spPr>
              <a:xfrm>
                <a:off x="1178719" y="4189194"/>
                <a:ext cx="219551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ru-RU" dirty="0">
                    <a:latin typeface="Montserrat" panose="00000500000000000000" pitchFamily="2" charset="-52"/>
                  </a:rPr>
                  <a:t>Язык программирования</a:t>
                </a:r>
              </a:p>
            </p:txBody>
          </p:sp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3694CFF3-8D1F-4AD4-8DAC-9999ADBDB034}"/>
                  </a:ext>
                </a:extLst>
              </p:cNvPr>
              <p:cNvSpPr txBox="1"/>
              <p:nvPr/>
            </p:nvSpPr>
            <p:spPr>
              <a:xfrm>
                <a:off x="1452564" y="3794037"/>
                <a:ext cx="164782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800" dirty="0">
                    <a:latin typeface="Montserrat" panose="00000500000000000000" pitchFamily="2" charset="-52"/>
                  </a:rPr>
                  <a:t>JetBrains</a:t>
                </a:r>
                <a:endParaRPr lang="ru-RU" sz="1800" dirty="0">
                  <a:latin typeface="Montserrat" panose="00000500000000000000" pitchFamily="2" charset="-52"/>
                </a:endParaRPr>
              </a:p>
            </p:txBody>
          </p:sp>
        </p:grpSp>
        <p:sp>
          <p:nvSpPr>
            <p:cNvPr id="95" name="Прямоугольник: скругленные углы 94">
              <a:extLst>
                <a:ext uri="{FF2B5EF4-FFF2-40B4-BE49-F238E27FC236}">
                  <a16:creationId xmlns:a16="http://schemas.microsoft.com/office/drawing/2014/main" id="{9D5B1A5A-425F-4BBA-B530-D84FF01E3A63}"/>
                </a:ext>
              </a:extLst>
            </p:cNvPr>
            <p:cNvSpPr/>
            <p:nvPr/>
          </p:nvSpPr>
          <p:spPr>
            <a:xfrm>
              <a:off x="5714999" y="1446634"/>
              <a:ext cx="2095500" cy="1485900"/>
            </a:xfrm>
            <a:prstGeom prst="roundRect">
              <a:avLst/>
            </a:prstGeom>
            <a:blipFill>
              <a:blip r:embed="rId5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DB295F53-C7C7-4847-A67E-9B7BBFDE8A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05832" y="990599"/>
            <a:ext cx="1932336" cy="4008797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64D65055-4D4B-4569-A4FE-C24318E8A17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8999" y="990599"/>
            <a:ext cx="1945287" cy="4008797"/>
          </a:xfrm>
          <a:prstGeom prst="rect">
            <a:avLst/>
          </a:prstGeom>
        </p:spPr>
      </p:pic>
      <p:sp>
        <p:nvSpPr>
          <p:cNvPr id="102" name="TextBox 101">
            <a:extLst>
              <a:ext uri="{FF2B5EF4-FFF2-40B4-BE49-F238E27FC236}">
                <a16:creationId xmlns:a16="http://schemas.microsoft.com/office/drawing/2014/main" id="{A93F199C-FE27-49DC-B5D0-5F4031983D0F}"/>
              </a:ext>
            </a:extLst>
          </p:cNvPr>
          <p:cNvSpPr txBox="1"/>
          <p:nvPr/>
        </p:nvSpPr>
        <p:spPr>
          <a:xfrm>
            <a:off x="228602" y="260987"/>
            <a:ext cx="61436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Montserrat" panose="00000500000000000000" pitchFamily="2" charset="-52"/>
              </a:rPr>
              <a:t>UI / UX</a:t>
            </a:r>
            <a:r>
              <a:rPr lang="ru-RU" sz="3200" b="1" dirty="0">
                <a:solidFill>
                  <a:schemeClr val="bg1"/>
                </a:solidFill>
                <a:latin typeface="Montserrat" panose="00000500000000000000" pitchFamily="2" charset="-52"/>
              </a:rPr>
              <a:t> дизайн проекта</a:t>
            </a:r>
            <a:r>
              <a:rPr lang="en-US" sz="3200" b="1" dirty="0">
                <a:solidFill>
                  <a:schemeClr val="bg1"/>
                </a:solidFill>
                <a:latin typeface="Montserrat" panose="00000500000000000000" pitchFamily="2" charset="-52"/>
              </a:rPr>
              <a:t> </a:t>
            </a:r>
            <a:endParaRPr lang="ru-RU" sz="3200" b="1" dirty="0">
              <a:solidFill>
                <a:schemeClr val="bg1"/>
              </a:solidFill>
              <a:latin typeface="Montserrat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40188668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75000"/>
            <a:lumOff val="25000"/>
          </a:schemeClr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31475" y="151395"/>
            <a:ext cx="9144000" cy="7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kumimoji="0" lang="ru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rPr>
              <a:t>Министерство образования Новосибирской области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kumimoji="0" lang="ru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rPr>
              <a:t>ГБПОУ НСО «Новосибирский авиационный технический колледж имени Б.С. Галущака»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5" name="Google Shape;55;p13"/>
          <p:cNvSpPr txBox="1"/>
          <p:nvPr/>
        </p:nvSpPr>
        <p:spPr>
          <a:xfrm>
            <a:off x="1087925" y="1655576"/>
            <a:ext cx="7031100" cy="94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kumimoji="0" lang="ru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rPr>
              <a:t>Разработка мобильного приложения</a:t>
            </a:r>
            <a:br>
              <a:rPr kumimoji="0" lang="ru" sz="3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rPr>
            </a:br>
            <a:r>
              <a:rPr kumimoji="0" lang="ru" sz="3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rPr>
              <a:t>Электронный Гардероб</a:t>
            </a:r>
            <a:endParaRPr kumimoji="0" sz="30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6763625" y="3507650"/>
            <a:ext cx="2178300" cy="4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ru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rPr>
              <a:t>Некрасов Я. А.</a:t>
            </a: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7" name="Google Shape;57;p13"/>
          <p:cNvSpPr txBox="1"/>
          <p:nvPr/>
        </p:nvSpPr>
        <p:spPr>
          <a:xfrm>
            <a:off x="4179450" y="4545625"/>
            <a:ext cx="785100" cy="41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ru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rPr>
              <a:t>2024</a:t>
            </a: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8BA36D-33DE-42C1-9DDD-A05939E8B907}"/>
              </a:ext>
            </a:extLst>
          </p:cNvPr>
          <p:cNvSpPr txBox="1"/>
          <p:nvPr/>
        </p:nvSpPr>
        <p:spPr>
          <a:xfrm>
            <a:off x="811652" y="-5047112"/>
            <a:ext cx="65436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Montserrat" panose="00000500000000000000" pitchFamily="2" charset="-52"/>
              </a:rPr>
              <a:t>Используемые технологии</a:t>
            </a:r>
          </a:p>
        </p:txBody>
      </p:sp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69391960-B046-4137-B926-590A65DAF014}"/>
              </a:ext>
            </a:extLst>
          </p:cNvPr>
          <p:cNvGrpSpPr/>
          <p:nvPr/>
        </p:nvGrpSpPr>
        <p:grpSpPr>
          <a:xfrm>
            <a:off x="811652" y="-4186848"/>
            <a:ext cx="3581398" cy="3685198"/>
            <a:chOff x="419102" y="1248752"/>
            <a:chExt cx="3581398" cy="3685198"/>
          </a:xfrm>
        </p:grpSpPr>
        <p:grpSp>
          <p:nvGrpSpPr>
            <p:cNvPr id="8" name="Группа 7">
              <a:extLst>
                <a:ext uri="{FF2B5EF4-FFF2-40B4-BE49-F238E27FC236}">
                  <a16:creationId xmlns:a16="http://schemas.microsoft.com/office/drawing/2014/main" id="{E36DB954-71E9-4C78-B192-60A763DFBF22}"/>
                </a:ext>
              </a:extLst>
            </p:cNvPr>
            <p:cNvGrpSpPr/>
            <p:nvPr/>
          </p:nvGrpSpPr>
          <p:grpSpPr>
            <a:xfrm>
              <a:off x="419102" y="1248752"/>
              <a:ext cx="3581398" cy="3685198"/>
              <a:chOff x="419102" y="1248752"/>
              <a:chExt cx="3581398" cy="3685198"/>
            </a:xfrm>
          </p:grpSpPr>
          <p:sp>
            <p:nvSpPr>
              <p:cNvPr id="10" name="Прямоугольник: скругленные углы 9">
                <a:extLst>
                  <a:ext uri="{FF2B5EF4-FFF2-40B4-BE49-F238E27FC236}">
                    <a16:creationId xmlns:a16="http://schemas.microsoft.com/office/drawing/2014/main" id="{A03A73D5-A136-40A8-B48E-0ADDF43C2118}"/>
                  </a:ext>
                </a:extLst>
              </p:cNvPr>
              <p:cNvSpPr/>
              <p:nvPr/>
            </p:nvSpPr>
            <p:spPr>
              <a:xfrm>
                <a:off x="419102" y="1248752"/>
                <a:ext cx="3581398" cy="3685198"/>
              </a:xfrm>
              <a:prstGeom prst="roundRect">
                <a:avLst/>
              </a:prstGeom>
              <a:solidFill>
                <a:schemeClr val="accent2">
                  <a:lumMod val="25000"/>
                  <a:lumOff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b="1" dirty="0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ABF6FD0-9C8B-413D-9F5E-0F04A6E80ED9}"/>
                  </a:ext>
                </a:extLst>
              </p:cNvPr>
              <p:cNvSpPr txBox="1"/>
              <p:nvPr/>
            </p:nvSpPr>
            <p:spPr>
              <a:xfrm>
                <a:off x="657225" y="3157431"/>
                <a:ext cx="31242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latin typeface="Montserrat" panose="00000500000000000000" pitchFamily="2" charset="-52"/>
                  </a:rPr>
                  <a:t>Android Studio</a:t>
                </a:r>
                <a:endParaRPr lang="ru-RU" sz="2400" dirty="0">
                  <a:latin typeface="Montserrat" panose="00000500000000000000" pitchFamily="2" charset="-52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84ACB3A-32F3-4321-BE8E-C06A6D3B1852}"/>
                  </a:ext>
                </a:extLst>
              </p:cNvPr>
              <p:cNvSpPr txBox="1"/>
              <p:nvPr/>
            </p:nvSpPr>
            <p:spPr>
              <a:xfrm>
                <a:off x="1385889" y="4192797"/>
                <a:ext cx="164782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ru-RU" dirty="0">
                    <a:latin typeface="Montserrat" panose="00000500000000000000" pitchFamily="2" charset="-52"/>
                  </a:rPr>
                  <a:t>ИСР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3A0CE0C-379B-4FE5-9E95-9E4535975027}"/>
                  </a:ext>
                </a:extLst>
              </p:cNvPr>
              <p:cNvSpPr txBox="1"/>
              <p:nvPr/>
            </p:nvSpPr>
            <p:spPr>
              <a:xfrm>
                <a:off x="1395413" y="3521900"/>
                <a:ext cx="164782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800" dirty="0">
                    <a:latin typeface="Montserrat" panose="00000500000000000000" pitchFamily="2" charset="-52"/>
                  </a:rPr>
                  <a:t>Google</a:t>
                </a:r>
                <a:endParaRPr lang="ru-RU" sz="1800" dirty="0">
                  <a:latin typeface="Montserrat" panose="00000500000000000000" pitchFamily="2" charset="-52"/>
                </a:endParaRPr>
              </a:p>
            </p:txBody>
          </p:sp>
        </p:grpSp>
        <p:pic>
          <p:nvPicPr>
            <p:cNvPr id="9" name="Picture 2" descr="Android Studio icon PNG and SVG Vector Free Download">
              <a:extLst>
                <a:ext uri="{FF2B5EF4-FFF2-40B4-BE49-F238E27FC236}">
                  <a16:creationId xmlns:a16="http://schemas.microsoft.com/office/drawing/2014/main" id="{CCDD33C7-6CBB-44DE-A01F-FD5D9589E53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9226" y="1355461"/>
              <a:ext cx="1714500" cy="1714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C1722D1F-D16A-4373-82E2-45559950A768}"/>
              </a:ext>
            </a:extLst>
          </p:cNvPr>
          <p:cNvGrpSpPr/>
          <p:nvPr/>
        </p:nvGrpSpPr>
        <p:grpSpPr>
          <a:xfrm>
            <a:off x="5297927" y="-4290684"/>
            <a:ext cx="3581398" cy="3685198"/>
            <a:chOff x="4905377" y="1144916"/>
            <a:chExt cx="3581398" cy="3685198"/>
          </a:xfrm>
        </p:grpSpPr>
        <p:grpSp>
          <p:nvGrpSpPr>
            <p:cNvPr id="15" name="Группа 14">
              <a:extLst>
                <a:ext uri="{FF2B5EF4-FFF2-40B4-BE49-F238E27FC236}">
                  <a16:creationId xmlns:a16="http://schemas.microsoft.com/office/drawing/2014/main" id="{E2CBF794-4295-40C1-B85E-51CABB85F61C}"/>
                </a:ext>
              </a:extLst>
            </p:cNvPr>
            <p:cNvGrpSpPr/>
            <p:nvPr/>
          </p:nvGrpSpPr>
          <p:grpSpPr>
            <a:xfrm>
              <a:off x="4905377" y="1144916"/>
              <a:ext cx="3581398" cy="3685198"/>
              <a:chOff x="419102" y="1166306"/>
              <a:chExt cx="3581398" cy="3685198"/>
            </a:xfrm>
          </p:grpSpPr>
          <p:sp>
            <p:nvSpPr>
              <p:cNvPr id="17" name="Прямоугольник: скругленные углы 16">
                <a:extLst>
                  <a:ext uri="{FF2B5EF4-FFF2-40B4-BE49-F238E27FC236}">
                    <a16:creationId xmlns:a16="http://schemas.microsoft.com/office/drawing/2014/main" id="{33BD562F-59BC-49E7-9BE3-C006AE1AC01C}"/>
                  </a:ext>
                </a:extLst>
              </p:cNvPr>
              <p:cNvSpPr/>
              <p:nvPr/>
            </p:nvSpPr>
            <p:spPr>
              <a:xfrm>
                <a:off x="419102" y="1166306"/>
                <a:ext cx="3581398" cy="3685198"/>
              </a:xfrm>
              <a:prstGeom prst="roundRect">
                <a:avLst/>
              </a:prstGeom>
              <a:solidFill>
                <a:schemeClr val="accent2">
                  <a:lumMod val="25000"/>
                  <a:lumOff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b="1" dirty="0"/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7E7008A-E7B4-4620-8554-E2BF155A9DE6}"/>
                  </a:ext>
                </a:extLst>
              </p:cNvPr>
              <p:cNvSpPr txBox="1"/>
              <p:nvPr/>
            </p:nvSpPr>
            <p:spPr>
              <a:xfrm>
                <a:off x="647701" y="3124441"/>
                <a:ext cx="31242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latin typeface="Montserrat" panose="00000500000000000000" pitchFamily="2" charset="-52"/>
                  </a:rPr>
                  <a:t>Kotlin</a:t>
                </a:r>
                <a:endParaRPr lang="ru-RU" sz="2400" dirty="0">
                  <a:latin typeface="Montserrat" panose="00000500000000000000" pitchFamily="2" charset="-52"/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151A1D9-C4B9-494C-A0AD-92780E1086FC}"/>
                  </a:ext>
                </a:extLst>
              </p:cNvPr>
              <p:cNvSpPr txBox="1"/>
              <p:nvPr/>
            </p:nvSpPr>
            <p:spPr>
              <a:xfrm>
                <a:off x="947058" y="4066510"/>
                <a:ext cx="264822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ru-RU" dirty="0">
                    <a:latin typeface="Montserrat" panose="00000500000000000000" pitchFamily="2" charset="-52"/>
                  </a:rPr>
                  <a:t>Язык программирования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F285770-1B9B-44AB-A8F4-21928A70E729}"/>
                  </a:ext>
                </a:extLst>
              </p:cNvPr>
              <p:cNvSpPr txBox="1"/>
              <p:nvPr/>
            </p:nvSpPr>
            <p:spPr>
              <a:xfrm>
                <a:off x="1452562" y="3489681"/>
                <a:ext cx="164782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800" dirty="0">
                    <a:latin typeface="Montserrat" panose="00000500000000000000" pitchFamily="2" charset="-52"/>
                  </a:rPr>
                  <a:t>JetBrains</a:t>
                </a:r>
                <a:endParaRPr lang="ru-RU" sz="1800" dirty="0">
                  <a:latin typeface="Montserrat" panose="00000500000000000000" pitchFamily="2" charset="-52"/>
                </a:endParaRPr>
              </a:p>
            </p:txBody>
          </p:sp>
        </p:grpSp>
        <p:sp>
          <p:nvSpPr>
            <p:cNvPr id="16" name="Прямоугольник: скругленные углы 15">
              <a:extLst>
                <a:ext uri="{FF2B5EF4-FFF2-40B4-BE49-F238E27FC236}">
                  <a16:creationId xmlns:a16="http://schemas.microsoft.com/office/drawing/2014/main" id="{3B69B443-A901-4FA9-89D3-65C5FA0B6A6D}"/>
                </a:ext>
              </a:extLst>
            </p:cNvPr>
            <p:cNvSpPr/>
            <p:nvPr/>
          </p:nvSpPr>
          <p:spPr>
            <a:xfrm>
              <a:off x="5714999" y="1446634"/>
              <a:ext cx="2095500" cy="1485900"/>
            </a:xfrm>
            <a:prstGeom prst="roundRect">
              <a:avLst/>
            </a:prstGeom>
            <a:blipFill>
              <a:blip r:embed="rId4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9497763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3465</TotalTime>
  <Words>482</Words>
  <Application>Microsoft Office PowerPoint</Application>
  <PresentationFormat>Экран (16:9)</PresentationFormat>
  <Paragraphs>92</Paragraphs>
  <Slides>8</Slides>
  <Notes>8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1" baseType="lpstr">
      <vt:lpstr>Arial</vt:lpstr>
      <vt:lpstr>Montserrat</vt:lpstr>
      <vt:lpstr>Simple Light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Клоун Клоунский</dc:creator>
  <cp:lastModifiedBy>Клоун Клоунский</cp:lastModifiedBy>
  <cp:revision>22</cp:revision>
  <dcterms:modified xsi:type="dcterms:W3CDTF">2024-04-27T11:50:59Z</dcterms:modified>
</cp:coreProperties>
</file>